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7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92" r:id="rId2"/>
  </p:sldMasterIdLst>
  <p:notesMasterIdLst>
    <p:notesMasterId r:id="rId113"/>
  </p:notesMasterIdLst>
  <p:sldIdLst>
    <p:sldId id="783" r:id="rId3"/>
    <p:sldId id="748" r:id="rId4"/>
    <p:sldId id="750" r:id="rId5"/>
    <p:sldId id="749" r:id="rId6"/>
    <p:sldId id="752" r:id="rId7"/>
    <p:sldId id="758" r:id="rId8"/>
    <p:sldId id="759" r:id="rId9"/>
    <p:sldId id="761" r:id="rId10"/>
    <p:sldId id="762" r:id="rId11"/>
    <p:sldId id="763" r:id="rId12"/>
    <p:sldId id="764" r:id="rId13"/>
    <p:sldId id="765" r:id="rId14"/>
    <p:sldId id="766" r:id="rId15"/>
    <p:sldId id="767" r:id="rId16"/>
    <p:sldId id="769" r:id="rId17"/>
    <p:sldId id="771" r:id="rId18"/>
    <p:sldId id="772" r:id="rId19"/>
    <p:sldId id="773" r:id="rId20"/>
    <p:sldId id="774" r:id="rId21"/>
    <p:sldId id="775" r:id="rId22"/>
    <p:sldId id="776" r:id="rId23"/>
    <p:sldId id="777" r:id="rId24"/>
    <p:sldId id="782" r:id="rId25"/>
    <p:sldId id="555" r:id="rId26"/>
    <p:sldId id="331" r:id="rId27"/>
    <p:sldId id="510" r:id="rId28"/>
    <p:sldId id="734" r:id="rId29"/>
    <p:sldId id="735" r:id="rId30"/>
    <p:sldId id="742" r:id="rId31"/>
    <p:sldId id="740" r:id="rId32"/>
    <p:sldId id="741" r:id="rId33"/>
    <p:sldId id="353" r:id="rId34"/>
    <p:sldId id="358" r:id="rId35"/>
    <p:sldId id="400" r:id="rId36"/>
    <p:sldId id="420" r:id="rId37"/>
    <p:sldId id="522" r:id="rId38"/>
    <p:sldId id="627" r:id="rId39"/>
    <p:sldId id="517" r:id="rId40"/>
    <p:sldId id="707" r:id="rId41"/>
    <p:sldId id="712" r:id="rId42"/>
    <p:sldId id="713" r:id="rId43"/>
    <p:sldId id="714" r:id="rId44"/>
    <p:sldId id="715" r:id="rId45"/>
    <p:sldId id="716" r:id="rId46"/>
    <p:sldId id="717" r:id="rId47"/>
    <p:sldId id="718" r:id="rId48"/>
    <p:sldId id="739" r:id="rId49"/>
    <p:sldId id="719" r:id="rId50"/>
    <p:sldId id="720" r:id="rId51"/>
    <p:sldId id="721" r:id="rId52"/>
    <p:sldId id="722" r:id="rId53"/>
    <p:sldId id="727" r:id="rId54"/>
    <p:sldId id="728" r:id="rId55"/>
    <p:sldId id="729" r:id="rId56"/>
    <p:sldId id="730" r:id="rId57"/>
    <p:sldId id="731" r:id="rId58"/>
    <p:sldId id="736" r:id="rId59"/>
    <p:sldId id="537" r:id="rId60"/>
    <p:sldId id="538" r:id="rId61"/>
    <p:sldId id="539" r:id="rId62"/>
    <p:sldId id="540" r:id="rId63"/>
    <p:sldId id="541" r:id="rId64"/>
    <p:sldId id="576" r:id="rId65"/>
    <p:sldId id="542" r:id="rId66"/>
    <p:sldId id="543" r:id="rId67"/>
    <p:sldId id="544" r:id="rId68"/>
    <p:sldId id="548" r:id="rId69"/>
    <p:sldId id="561" r:id="rId70"/>
    <p:sldId id="547" r:id="rId71"/>
    <p:sldId id="723" r:id="rId72"/>
    <p:sldId id="724" r:id="rId73"/>
    <p:sldId id="640" r:id="rId74"/>
    <p:sldId id="702" r:id="rId75"/>
    <p:sldId id="560" r:id="rId76"/>
    <p:sldId id="521" r:id="rId77"/>
    <p:sldId id="526" r:id="rId78"/>
    <p:sldId id="535" r:id="rId79"/>
    <p:sldId id="527" r:id="rId80"/>
    <p:sldId id="529" r:id="rId81"/>
    <p:sldId id="528" r:id="rId82"/>
    <p:sldId id="536" r:id="rId83"/>
    <p:sldId id="530" r:id="rId84"/>
    <p:sldId id="531" r:id="rId85"/>
    <p:sldId id="581" r:id="rId86"/>
    <p:sldId id="524" r:id="rId87"/>
    <p:sldId id="369" r:id="rId88"/>
    <p:sldId id="370" r:id="rId89"/>
    <p:sldId id="564" r:id="rId90"/>
    <p:sldId id="726" r:id="rId91"/>
    <p:sldId id="566" r:id="rId92"/>
    <p:sldId id="567" r:id="rId93"/>
    <p:sldId id="568" r:id="rId94"/>
    <p:sldId id="569" r:id="rId95"/>
    <p:sldId id="570" r:id="rId96"/>
    <p:sldId id="571" r:id="rId97"/>
    <p:sldId id="700" r:id="rId98"/>
    <p:sldId id="552" r:id="rId99"/>
    <p:sldId id="603" r:id="rId100"/>
    <p:sldId id="605" r:id="rId101"/>
    <p:sldId id="371" r:id="rId102"/>
    <p:sldId id="515" r:id="rId103"/>
    <p:sldId id="516" r:id="rId104"/>
    <p:sldId id="647" r:id="rId105"/>
    <p:sldId id="584" r:id="rId106"/>
    <p:sldId id="585" r:id="rId107"/>
    <p:sldId id="586" r:id="rId108"/>
    <p:sldId id="587" r:id="rId109"/>
    <p:sldId id="784" r:id="rId110"/>
    <p:sldId id="785" r:id="rId111"/>
    <p:sldId id="554" r:id="rId112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33"/>
    <a:srgbClr val="4EE2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74" autoAdjust="0"/>
    <p:restoredTop sz="94712" autoAdjust="0"/>
  </p:normalViewPr>
  <p:slideViewPr>
    <p:cSldViewPr snapToGrid="0">
      <p:cViewPr>
        <p:scale>
          <a:sx n="50" d="100"/>
          <a:sy n="50" d="100"/>
        </p:scale>
        <p:origin x="476" y="308"/>
      </p:cViewPr>
      <p:guideLst/>
    </p:cSldViewPr>
  </p:slideViewPr>
  <p:outlineViewPr>
    <p:cViewPr>
      <p:scale>
        <a:sx n="33" d="100"/>
        <a:sy n="33" d="100"/>
      </p:scale>
      <p:origin x="0" y="-13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652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tableStyles" Target="tableStyle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slide" Target="slides/slide108.xml"/><Relationship Id="rId115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pramod\Desktop\New%20folder%20(5)\Revised%20Plots-900%20mm%20Bored%20Cast%20insitu%20concrete%20Pile.xlsm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E:\2017-18\Presentations\DFI%20Surat\plate%20load%20test%20plots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pramod\Desktop\New%20folder%20(5)\400%20Plots-300%20KPa.xlsm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pramod\Desktop\New%20folder%20(5)\400%20Plots-300%20KPa.xlsm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oleObject" Target="file:///C:\Users\pramod\Desktop\New%20folder%20(5)\400%20Plots-300%20KPa.xlsm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oleObject" Target="file:///C:\Users\pramod\Desktop\New%20folder%20(5)\400%20Plots-300%20KPa.xlsm" TargetMode="Externa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oleObject" Target="file:///C:\Users\pramod\Desktop\New%20folder%20(5)\400%20Plots-300%20KPa.xlsm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853845411585357E-2"/>
          <c:y val="6.299716971913992E-2"/>
          <c:w val="0.84529941928803043"/>
          <c:h val="0.91760845190002793"/>
        </c:manualLayout>
      </c:layout>
      <c:scatterChart>
        <c:scatterStyle val="lineMarker"/>
        <c:varyColors val="0"/>
        <c:ser>
          <c:idx val="5"/>
          <c:order val="6"/>
          <c:tx>
            <c:v>BH-1-IS Method</c:v>
          </c:tx>
          <c:spPr>
            <a:ln w="317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IS!$D$2:$D$24</c:f>
              <c:numCache>
                <c:formatCode>General</c:formatCode>
                <c:ptCount val="23"/>
                <c:pt idx="0">
                  <c:v>4.01</c:v>
                </c:pt>
                <c:pt idx="1">
                  <c:v>5.82</c:v>
                </c:pt>
                <c:pt idx="2">
                  <c:v>10.879999999999999</c:v>
                </c:pt>
                <c:pt idx="3">
                  <c:v>16.82</c:v>
                </c:pt>
                <c:pt idx="4">
                  <c:v>20.580000000000002</c:v>
                </c:pt>
                <c:pt idx="5">
                  <c:v>20.580000000000002</c:v>
                </c:pt>
                <c:pt idx="6">
                  <c:v>22.759999999999998</c:v>
                </c:pt>
                <c:pt idx="7">
                  <c:v>28.689999999999998</c:v>
                </c:pt>
                <c:pt idx="8">
                  <c:v>34.630000000000003</c:v>
                </c:pt>
                <c:pt idx="9">
                  <c:v>40.17</c:v>
                </c:pt>
                <c:pt idx="10">
                  <c:v>106.67999999999999</c:v>
                </c:pt>
                <c:pt idx="11">
                  <c:v>280.53000000000003</c:v>
                </c:pt>
                <c:pt idx="12">
                  <c:v>385.23</c:v>
                </c:pt>
                <c:pt idx="13">
                  <c:v>385.23</c:v>
                </c:pt>
                <c:pt idx="14">
                  <c:v>484.88</c:v>
                </c:pt>
                <c:pt idx="15">
                  <c:v>2012.6200000000001</c:v>
                </c:pt>
                <c:pt idx="16">
                  <c:v>2040.7099999999998</c:v>
                </c:pt>
                <c:pt idx="17">
                  <c:v>2054.8000000000002</c:v>
                </c:pt>
                <c:pt idx="18">
                  <c:v>2054.79</c:v>
                </c:pt>
                <c:pt idx="19">
                  <c:v>2240.67</c:v>
                </c:pt>
                <c:pt idx="20">
                  <c:v>1327.79</c:v>
                </c:pt>
                <c:pt idx="21">
                  <c:v>1396.49</c:v>
                </c:pt>
                <c:pt idx="22">
                  <c:v>1520.1399999999999</c:v>
                </c:pt>
              </c:numCache>
            </c:numRef>
          </c:xVal>
          <c:yVal>
            <c:numRef>
              <c:f>IS!$C$2:$C$24</c:f>
              <c:numCache>
                <c:formatCode>0.00</c:formatCode>
                <c:ptCount val="23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23.7</c:v>
                </c:pt>
                <c:pt idx="11">
                  <c:v>35.700000000000003</c:v>
                </c:pt>
                <c:pt idx="12">
                  <c:v>44</c:v>
                </c:pt>
                <c:pt idx="13">
                  <c:v>44</c:v>
                </c:pt>
                <c:pt idx="14">
                  <c:v>51.9</c:v>
                </c:pt>
                <c:pt idx="15">
                  <c:v>54.7</c:v>
                </c:pt>
                <c:pt idx="16">
                  <c:v>54.9</c:v>
                </c:pt>
                <c:pt idx="17">
                  <c:v>55</c:v>
                </c:pt>
                <c:pt idx="18">
                  <c:v>55</c:v>
                </c:pt>
                <c:pt idx="19">
                  <c:v>56.3</c:v>
                </c:pt>
                <c:pt idx="20">
                  <c:v>59.1</c:v>
                </c:pt>
                <c:pt idx="21">
                  <c:v>62.1</c:v>
                </c:pt>
                <c:pt idx="22">
                  <c:v>67.5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F53-4E11-8AB5-BAD674564333}"/>
            </c:ext>
          </c:extLst>
        </c:ser>
        <c:ser>
          <c:idx val="7"/>
          <c:order val="7"/>
          <c:tx>
            <c:v>BH-2-IS Method</c:v>
          </c:tx>
          <c:spPr>
            <a:ln w="31750">
              <a:solidFill>
                <a:srgbClr val="7030A0"/>
              </a:solidFill>
            </a:ln>
          </c:spPr>
          <c:marker>
            <c:symbol val="none"/>
          </c:marker>
          <c:xVal>
            <c:numRef>
              <c:f>IS!$H$2:$H$26</c:f>
              <c:numCache>
                <c:formatCode>General</c:formatCode>
                <c:ptCount val="25"/>
                <c:pt idx="0">
                  <c:v>4.01</c:v>
                </c:pt>
                <c:pt idx="1">
                  <c:v>5.82</c:v>
                </c:pt>
                <c:pt idx="2">
                  <c:v>10.879999999999999</c:v>
                </c:pt>
                <c:pt idx="3">
                  <c:v>16.82</c:v>
                </c:pt>
                <c:pt idx="4">
                  <c:v>20.580000000000002</c:v>
                </c:pt>
                <c:pt idx="5">
                  <c:v>20.580000000000002</c:v>
                </c:pt>
                <c:pt idx="6">
                  <c:v>22.759999999999998</c:v>
                </c:pt>
                <c:pt idx="7">
                  <c:v>28.689999999999998</c:v>
                </c:pt>
                <c:pt idx="8">
                  <c:v>34.630000000000003</c:v>
                </c:pt>
                <c:pt idx="9">
                  <c:v>40.17</c:v>
                </c:pt>
                <c:pt idx="10">
                  <c:v>94.320000000000007</c:v>
                </c:pt>
                <c:pt idx="11">
                  <c:v>205.21999999999997</c:v>
                </c:pt>
                <c:pt idx="12">
                  <c:v>205.21999999999997</c:v>
                </c:pt>
                <c:pt idx="13">
                  <c:v>229.07</c:v>
                </c:pt>
                <c:pt idx="14">
                  <c:v>344.82</c:v>
                </c:pt>
                <c:pt idx="15">
                  <c:v>375.96</c:v>
                </c:pt>
                <c:pt idx="16">
                  <c:v>375.96</c:v>
                </c:pt>
                <c:pt idx="17">
                  <c:v>660.63</c:v>
                </c:pt>
                <c:pt idx="18">
                  <c:v>667.5</c:v>
                </c:pt>
                <c:pt idx="19">
                  <c:v>667.5</c:v>
                </c:pt>
                <c:pt idx="20">
                  <c:v>729.33</c:v>
                </c:pt>
                <c:pt idx="21">
                  <c:v>798.02</c:v>
                </c:pt>
                <c:pt idx="22">
                  <c:v>866.72</c:v>
                </c:pt>
                <c:pt idx="23">
                  <c:v>935.41000000000008</c:v>
                </c:pt>
                <c:pt idx="24">
                  <c:v>965.18</c:v>
                </c:pt>
              </c:numCache>
            </c:numRef>
          </c:xVal>
          <c:yVal>
            <c:numRef>
              <c:f>IS!$G$2:$G$32</c:f>
              <c:numCache>
                <c:formatCode>0.00</c:formatCode>
                <c:ptCount val="31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23.7</c:v>
                </c:pt>
                <c:pt idx="11">
                  <c:v>33</c:v>
                </c:pt>
                <c:pt idx="12">
                  <c:v>33</c:v>
                </c:pt>
                <c:pt idx="13">
                  <c:v>35</c:v>
                </c:pt>
                <c:pt idx="14">
                  <c:v>41.7</c:v>
                </c:pt>
                <c:pt idx="15">
                  <c:v>44</c:v>
                </c:pt>
                <c:pt idx="16">
                  <c:v>44</c:v>
                </c:pt>
                <c:pt idx="17">
                  <c:v>54.7</c:v>
                </c:pt>
                <c:pt idx="18">
                  <c:v>55</c:v>
                </c:pt>
                <c:pt idx="19">
                  <c:v>55</c:v>
                </c:pt>
                <c:pt idx="20">
                  <c:v>57.7</c:v>
                </c:pt>
                <c:pt idx="21" formatCode="General">
                  <c:v>60.7</c:v>
                </c:pt>
                <c:pt idx="22" formatCode="General">
                  <c:v>63.7</c:v>
                </c:pt>
                <c:pt idx="23" formatCode="General">
                  <c:v>66.7</c:v>
                </c:pt>
                <c:pt idx="24" formatCode="General">
                  <c:v>68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CF53-4E11-8AB5-BAD674564333}"/>
            </c:ext>
          </c:extLst>
        </c:ser>
        <c:ser>
          <c:idx val="8"/>
          <c:order val="8"/>
          <c:tx>
            <c:v>BH-3-IS Method</c:v>
          </c:tx>
          <c:spPr>
            <a:ln w="31750">
              <a:solidFill>
                <a:srgbClr val="00B0F0"/>
              </a:solidFill>
            </a:ln>
          </c:spPr>
          <c:marker>
            <c:symbol val="none"/>
          </c:marker>
          <c:xVal>
            <c:numRef>
              <c:f>IS!$L$2:$L$31</c:f>
              <c:numCache>
                <c:formatCode>General</c:formatCode>
                <c:ptCount val="30"/>
                <c:pt idx="0">
                  <c:v>4.01</c:v>
                </c:pt>
                <c:pt idx="1">
                  <c:v>5.82</c:v>
                </c:pt>
                <c:pt idx="2">
                  <c:v>10.879999999999999</c:v>
                </c:pt>
                <c:pt idx="3">
                  <c:v>16.82</c:v>
                </c:pt>
                <c:pt idx="4">
                  <c:v>20.580000000000002</c:v>
                </c:pt>
                <c:pt idx="5">
                  <c:v>20.580000000000002</c:v>
                </c:pt>
                <c:pt idx="6">
                  <c:v>22.759999999999998</c:v>
                </c:pt>
                <c:pt idx="7">
                  <c:v>28.689999999999998</c:v>
                </c:pt>
                <c:pt idx="8">
                  <c:v>34.630000000000003</c:v>
                </c:pt>
                <c:pt idx="9">
                  <c:v>40.17</c:v>
                </c:pt>
                <c:pt idx="10">
                  <c:v>62.02</c:v>
                </c:pt>
                <c:pt idx="11">
                  <c:v>62.02</c:v>
                </c:pt>
                <c:pt idx="12">
                  <c:v>76.44</c:v>
                </c:pt>
                <c:pt idx="13">
                  <c:v>155.31</c:v>
                </c:pt>
                <c:pt idx="14">
                  <c:v>155.31</c:v>
                </c:pt>
                <c:pt idx="15">
                  <c:v>258.45</c:v>
                </c:pt>
                <c:pt idx="16">
                  <c:v>287.95999999999998</c:v>
                </c:pt>
                <c:pt idx="17">
                  <c:v>1341.78</c:v>
                </c:pt>
                <c:pt idx="18">
                  <c:v>1658.48</c:v>
                </c:pt>
                <c:pt idx="19">
                  <c:v>1994.4299999999998</c:v>
                </c:pt>
                <c:pt idx="20">
                  <c:v>2111.0500000000002</c:v>
                </c:pt>
                <c:pt idx="21">
                  <c:v>2122.84</c:v>
                </c:pt>
                <c:pt idx="22">
                  <c:v>2487.34</c:v>
                </c:pt>
                <c:pt idx="23">
                  <c:v>2600.7599999999998</c:v>
                </c:pt>
                <c:pt idx="24">
                  <c:v>2600.7599999999998</c:v>
                </c:pt>
                <c:pt idx="25">
                  <c:v>2872.73</c:v>
                </c:pt>
                <c:pt idx="26">
                  <c:v>3221.67</c:v>
                </c:pt>
                <c:pt idx="27">
                  <c:v>2187.4299999999998</c:v>
                </c:pt>
                <c:pt idx="28">
                  <c:v>2217.1999999999998</c:v>
                </c:pt>
                <c:pt idx="29">
                  <c:v>2331.69</c:v>
                </c:pt>
              </c:numCache>
            </c:numRef>
          </c:xVal>
          <c:yVal>
            <c:numRef>
              <c:f>IS!$K$2:$K$31</c:f>
              <c:numCache>
                <c:formatCode>0.00</c:formatCode>
                <c:ptCount val="30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23.7</c:v>
                </c:pt>
                <c:pt idx="13">
                  <c:v>33</c:v>
                </c:pt>
                <c:pt idx="14">
                  <c:v>33</c:v>
                </c:pt>
                <c:pt idx="15">
                  <c:v>37.700000000000003</c:v>
                </c:pt>
                <c:pt idx="16">
                  <c:v>40</c:v>
                </c:pt>
                <c:pt idx="17">
                  <c:v>44</c:v>
                </c:pt>
                <c:pt idx="18">
                  <c:v>47</c:v>
                </c:pt>
                <c:pt idx="19">
                  <c:v>50</c:v>
                </c:pt>
                <c:pt idx="20">
                  <c:v>51</c:v>
                </c:pt>
                <c:pt idx="21" formatCode="General">
                  <c:v>51.1</c:v>
                </c:pt>
                <c:pt idx="22" formatCode="General">
                  <c:v>54.1</c:v>
                </c:pt>
                <c:pt idx="23" formatCode="General">
                  <c:v>55</c:v>
                </c:pt>
                <c:pt idx="24" formatCode="General">
                  <c:v>55</c:v>
                </c:pt>
                <c:pt idx="25" formatCode="General">
                  <c:v>57.1</c:v>
                </c:pt>
                <c:pt idx="26" formatCode="General">
                  <c:v>60.1</c:v>
                </c:pt>
                <c:pt idx="27" formatCode="General">
                  <c:v>63.7</c:v>
                </c:pt>
                <c:pt idx="28" formatCode="General">
                  <c:v>65</c:v>
                </c:pt>
                <c:pt idx="29" formatCode="General">
                  <c:v>70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F53-4E11-8AB5-BAD674564333}"/>
            </c:ext>
          </c:extLst>
        </c:ser>
        <c:ser>
          <c:idx val="9"/>
          <c:order val="9"/>
          <c:tx>
            <c:v>BH-4-IS Method</c:v>
          </c:tx>
          <c:spPr>
            <a:ln w="31750">
              <a:solidFill>
                <a:srgbClr val="00B050"/>
              </a:solidFill>
            </a:ln>
          </c:spPr>
          <c:marker>
            <c:symbol val="none"/>
          </c:marker>
          <c:xVal>
            <c:numRef>
              <c:f>IS!$P$2:$P$30</c:f>
              <c:numCache>
                <c:formatCode>General</c:formatCode>
                <c:ptCount val="29"/>
                <c:pt idx="0">
                  <c:v>5.2299999999999995</c:v>
                </c:pt>
                <c:pt idx="1">
                  <c:v>8.76</c:v>
                </c:pt>
                <c:pt idx="2">
                  <c:v>14.35</c:v>
                </c:pt>
                <c:pt idx="3">
                  <c:v>18.11</c:v>
                </c:pt>
                <c:pt idx="4">
                  <c:v>18.11</c:v>
                </c:pt>
                <c:pt idx="5">
                  <c:v>20.28</c:v>
                </c:pt>
                <c:pt idx="6">
                  <c:v>26.22</c:v>
                </c:pt>
                <c:pt idx="7">
                  <c:v>32.160000000000004</c:v>
                </c:pt>
                <c:pt idx="8">
                  <c:v>38.089999999999996</c:v>
                </c:pt>
                <c:pt idx="9">
                  <c:v>39.880000000000003</c:v>
                </c:pt>
                <c:pt idx="10">
                  <c:v>39.880000000000003</c:v>
                </c:pt>
                <c:pt idx="11">
                  <c:v>44.03</c:v>
                </c:pt>
                <c:pt idx="12">
                  <c:v>49.97</c:v>
                </c:pt>
                <c:pt idx="13">
                  <c:v>55.9</c:v>
                </c:pt>
                <c:pt idx="14">
                  <c:v>57.489999999999995</c:v>
                </c:pt>
                <c:pt idx="15">
                  <c:v>87.820000000000007</c:v>
                </c:pt>
                <c:pt idx="16">
                  <c:v>130.22</c:v>
                </c:pt>
                <c:pt idx="17">
                  <c:v>266.09000000000003</c:v>
                </c:pt>
                <c:pt idx="18">
                  <c:v>283.37</c:v>
                </c:pt>
                <c:pt idx="19">
                  <c:v>283.37</c:v>
                </c:pt>
                <c:pt idx="20">
                  <c:v>1282.49</c:v>
                </c:pt>
                <c:pt idx="21">
                  <c:v>1619.25</c:v>
                </c:pt>
                <c:pt idx="22">
                  <c:v>1982.73</c:v>
                </c:pt>
                <c:pt idx="23">
                  <c:v>2148.5299999999997</c:v>
                </c:pt>
                <c:pt idx="24">
                  <c:v>2148.5299999999997</c:v>
                </c:pt>
                <c:pt idx="25">
                  <c:v>2372.9299999999998</c:v>
                </c:pt>
                <c:pt idx="26">
                  <c:v>2789.85</c:v>
                </c:pt>
                <c:pt idx="27">
                  <c:v>1773.0099999999998</c:v>
                </c:pt>
                <c:pt idx="28">
                  <c:v>1841.7</c:v>
                </c:pt>
              </c:numCache>
            </c:numRef>
          </c:xVal>
          <c:yVal>
            <c:numRef>
              <c:f>IS!$O$2:$O$39</c:f>
              <c:numCache>
                <c:formatCode>0.00</c:formatCode>
                <c:ptCount val="38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21.1</c:v>
                </c:pt>
                <c:pt idx="10">
                  <c:v>22</c:v>
                </c:pt>
                <c:pt idx="11">
                  <c:v>22</c:v>
                </c:pt>
                <c:pt idx="12">
                  <c:v>24.1</c:v>
                </c:pt>
                <c:pt idx="13">
                  <c:v>27.1</c:v>
                </c:pt>
                <c:pt idx="14">
                  <c:v>30.1</c:v>
                </c:pt>
                <c:pt idx="15">
                  <c:v>30.9</c:v>
                </c:pt>
                <c:pt idx="16" formatCode="General">
                  <c:v>33.700000000000003</c:v>
                </c:pt>
                <c:pt idx="17" formatCode="General">
                  <c:v>38</c:v>
                </c:pt>
                <c:pt idx="18" formatCode="General">
                  <c:v>42.7</c:v>
                </c:pt>
                <c:pt idx="19" formatCode="General">
                  <c:v>44</c:v>
                </c:pt>
                <c:pt idx="20" formatCode="General">
                  <c:v>44</c:v>
                </c:pt>
                <c:pt idx="21" formatCode="General">
                  <c:v>47.7</c:v>
                </c:pt>
                <c:pt idx="22" formatCode="General">
                  <c:v>50.7</c:v>
                </c:pt>
                <c:pt idx="23" formatCode="General">
                  <c:v>53.7</c:v>
                </c:pt>
                <c:pt idx="24" formatCode="General">
                  <c:v>55</c:v>
                </c:pt>
                <c:pt idx="25" formatCode="General">
                  <c:v>55</c:v>
                </c:pt>
                <c:pt idx="26" formatCode="General">
                  <c:v>56.7</c:v>
                </c:pt>
                <c:pt idx="27" formatCode="General">
                  <c:v>59.7</c:v>
                </c:pt>
                <c:pt idx="28" formatCode="General">
                  <c:v>62.7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F53-4E11-8AB5-BAD674564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898160"/>
        <c:axId val="638898552"/>
        <c:extLst>
          <c:ext xmlns:c15="http://schemas.microsoft.com/office/drawing/2012/chart" uri="{02D57815-91ED-43cb-92C2-25804820EDAC}">
            <c15:filteredScatterSeries>
              <c15:ser>
                <c:idx val="0"/>
                <c:order val="0"/>
                <c:tx>
                  <c:v>BH-1-API Method</c:v>
                </c:tx>
                <c:spPr>
                  <a:ln w="25400">
                    <a:solidFill>
                      <a:srgbClr val="FF0000"/>
                    </a:solidFill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API!$A$2:$A$20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4.0100000000000004E-2</c:v>
                      </c:pt>
                      <c:pt idx="1">
                        <c:v>5.4799999999999995E-2</c:v>
                      </c:pt>
                      <c:pt idx="2">
                        <c:v>9.6000000000000002E-2</c:v>
                      </c:pt>
                      <c:pt idx="3">
                        <c:v>0.1492</c:v>
                      </c:pt>
                      <c:pt idx="4">
                        <c:v>0.18609999999999999</c:v>
                      </c:pt>
                      <c:pt idx="5">
                        <c:v>0.18609999999999999</c:v>
                      </c:pt>
                      <c:pt idx="6">
                        <c:v>0.20780000000000001</c:v>
                      </c:pt>
                      <c:pt idx="7">
                        <c:v>0.26719999999999999</c:v>
                      </c:pt>
                      <c:pt idx="8">
                        <c:v>0.3266</c:v>
                      </c:pt>
                      <c:pt idx="9">
                        <c:v>0.38200000000000001</c:v>
                      </c:pt>
                      <c:pt idx="10">
                        <c:v>0.99360000000000004</c:v>
                      </c:pt>
                      <c:pt idx="11">
                        <c:v>2.8989000000000003</c:v>
                      </c:pt>
                      <c:pt idx="12">
                        <c:v>4.2111999999999998</c:v>
                      </c:pt>
                      <c:pt idx="13">
                        <c:v>4.6658999999999997</c:v>
                      </c:pt>
                      <c:pt idx="14">
                        <c:v>4.6658999999999997</c:v>
                      </c:pt>
                      <c:pt idx="15">
                        <c:v>12.857700000000001</c:v>
                      </c:pt>
                      <c:pt idx="16">
                        <c:v>12.938799999999999</c:v>
                      </c:pt>
                      <c:pt idx="17">
                        <c:v>12.938799999999999</c:v>
                      </c:pt>
                      <c:pt idx="18">
                        <c:v>13.2094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API!$C$2:$C$20</c15:sqref>
                        </c15:formulaRef>
                      </c:ext>
                    </c:extLst>
                    <c:numCache>
                      <c:formatCode>0.00</c:formatCode>
                      <c:ptCount val="19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23.7</c:v>
                      </c:pt>
                      <c:pt idx="11">
                        <c:v>35.700000000000003</c:v>
                      </c:pt>
                      <c:pt idx="12">
                        <c:v>42</c:v>
                      </c:pt>
                      <c:pt idx="13">
                        <c:v>44</c:v>
                      </c:pt>
                      <c:pt idx="14">
                        <c:v>44</c:v>
                      </c:pt>
                      <c:pt idx="15">
                        <c:v>54.7</c:v>
                      </c:pt>
                      <c:pt idx="16">
                        <c:v>55</c:v>
                      </c:pt>
                      <c:pt idx="17">
                        <c:v>55</c:v>
                      </c:pt>
                      <c:pt idx="18">
                        <c:v>56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CF53-4E11-8AB5-BAD674564333}"/>
                  </c:ext>
                </c:extLst>
              </c15:ser>
            </c15:filteredScatterSeries>
            <c15:filteredScatterSeries>
              <c15:ser>
                <c:idx val="1"/>
                <c:order val="1"/>
                <c:tx>
                  <c:v>BH-2-API Method</c:v>
                </c:tx>
                <c:spPr>
                  <a:ln w="25400" cap="flat" cmpd="sng" algn="ctr">
                    <a:solidFill>
                      <a:srgbClr val="1D08B8"/>
                    </a:solidFill>
                    <a:prstDash val="solid"/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API!$E$2:$E$22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4.0100000000000004E-2</c:v>
                      </c:pt>
                      <c:pt idx="1">
                        <c:v>5.4799999999999995E-2</c:v>
                      </c:pt>
                      <c:pt idx="2">
                        <c:v>9.6000000000000002E-2</c:v>
                      </c:pt>
                      <c:pt idx="3">
                        <c:v>0.1492</c:v>
                      </c:pt>
                      <c:pt idx="4">
                        <c:v>0.18609999999999999</c:v>
                      </c:pt>
                      <c:pt idx="5">
                        <c:v>0.18609999999999999</c:v>
                      </c:pt>
                      <c:pt idx="6">
                        <c:v>0.20780000000000001</c:v>
                      </c:pt>
                      <c:pt idx="7">
                        <c:v>0.26719999999999999</c:v>
                      </c:pt>
                      <c:pt idx="8">
                        <c:v>0.3266</c:v>
                      </c:pt>
                      <c:pt idx="9">
                        <c:v>0.38200000000000001</c:v>
                      </c:pt>
                      <c:pt idx="10">
                        <c:v>0.83220000000000005</c:v>
                      </c:pt>
                      <c:pt idx="11">
                        <c:v>1.7849999999999999</c:v>
                      </c:pt>
                      <c:pt idx="12">
                        <c:v>1.7849999999999999</c:v>
                      </c:pt>
                      <c:pt idx="13">
                        <c:v>2.1019999999999999</c:v>
                      </c:pt>
                      <c:pt idx="14">
                        <c:v>3.3561999999999999</c:v>
                      </c:pt>
                      <c:pt idx="15">
                        <c:v>3.4171999999999998</c:v>
                      </c:pt>
                      <c:pt idx="16">
                        <c:v>3.8340000000000001</c:v>
                      </c:pt>
                      <c:pt idx="17">
                        <c:v>3.8340000000000001</c:v>
                      </c:pt>
                      <c:pt idx="18">
                        <c:v>7.9723999999999995</c:v>
                      </c:pt>
                      <c:pt idx="19">
                        <c:v>8.1039999999999992</c:v>
                      </c:pt>
                      <c:pt idx="20">
                        <c:v>8.1039999999999992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API!$G$2:$G$22</c15:sqref>
                        </c15:formulaRef>
                      </c:ext>
                    </c:extLst>
                    <c:numCache>
                      <c:formatCode>0.00</c:formatCode>
                      <c:ptCount val="21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23.7</c:v>
                      </c:pt>
                      <c:pt idx="11">
                        <c:v>33</c:v>
                      </c:pt>
                      <c:pt idx="12">
                        <c:v>33</c:v>
                      </c:pt>
                      <c:pt idx="13">
                        <c:v>35.700000000000003</c:v>
                      </c:pt>
                      <c:pt idx="14">
                        <c:v>41.7</c:v>
                      </c:pt>
                      <c:pt idx="15">
                        <c:v>42</c:v>
                      </c:pt>
                      <c:pt idx="16">
                        <c:v>44</c:v>
                      </c:pt>
                      <c:pt idx="17">
                        <c:v>44</c:v>
                      </c:pt>
                      <c:pt idx="18">
                        <c:v>54.7</c:v>
                      </c:pt>
                      <c:pt idx="19">
                        <c:v>55</c:v>
                      </c:pt>
                      <c:pt idx="20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F53-4E11-8AB5-BAD674564333}"/>
                  </c:ext>
                </c:extLst>
              </c15:ser>
            </c15:filteredScatterSeries>
            <c15:filteredScatterSeries>
              <c15:ser>
                <c:idx val="4"/>
                <c:order val="2"/>
                <c:tx>
                  <c:v>Soil Layer</c:v>
                </c:tx>
                <c:spPr>
                  <a:ln w="12700">
                    <a:solidFill>
                      <a:schemeClr val="bg2">
                        <a:lumMod val="50000"/>
                      </a:schemeClr>
                    </a:solidFill>
                    <a:prstDash val="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Input!$H$3:$H$93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1000</c:v>
                      </c:pt>
                      <c:pt idx="3">
                        <c:v>0</c:v>
                      </c:pt>
                      <c:pt idx="4">
                        <c:v>1000</c:v>
                      </c:pt>
                      <c:pt idx="6">
                        <c:v>0</c:v>
                      </c:pt>
                      <c:pt idx="7">
                        <c:v>1000</c:v>
                      </c:pt>
                      <c:pt idx="9">
                        <c:v>0</c:v>
                      </c:pt>
                      <c:pt idx="10">
                        <c:v>1000</c:v>
                      </c:pt>
                      <c:pt idx="12">
                        <c:v>0</c:v>
                      </c:pt>
                      <c:pt idx="13">
                        <c:v>1000</c:v>
                      </c:pt>
                      <c:pt idx="15">
                        <c:v>0</c:v>
                      </c:pt>
                      <c:pt idx="16">
                        <c:v>1000</c:v>
                      </c:pt>
                      <c:pt idx="18">
                        <c:v>0</c:v>
                      </c:pt>
                      <c:pt idx="19">
                        <c:v>1000</c:v>
                      </c:pt>
                      <c:pt idx="21">
                        <c:v>0</c:v>
                      </c:pt>
                      <c:pt idx="22">
                        <c:v>1000</c:v>
                      </c:pt>
                      <c:pt idx="24">
                        <c:v>0</c:v>
                      </c:pt>
                      <c:pt idx="25">
                        <c:v>1000</c:v>
                      </c:pt>
                      <c:pt idx="27">
                        <c:v>0</c:v>
                      </c:pt>
                      <c:pt idx="28">
                        <c:v>1000</c:v>
                      </c:pt>
                      <c:pt idx="30">
                        <c:v>0</c:v>
                      </c:pt>
                      <c:pt idx="31">
                        <c:v>1000</c:v>
                      </c:pt>
                      <c:pt idx="33">
                        <c:v>0</c:v>
                      </c:pt>
                      <c:pt idx="34">
                        <c:v>1000</c:v>
                      </c:pt>
                      <c:pt idx="36">
                        <c:v>0</c:v>
                      </c:pt>
                      <c:pt idx="37">
                        <c:v>1000</c:v>
                      </c:pt>
                      <c:pt idx="39">
                        <c:v>0</c:v>
                      </c:pt>
                      <c:pt idx="40">
                        <c:v>1000</c:v>
                      </c:pt>
                      <c:pt idx="42">
                        <c:v>0</c:v>
                      </c:pt>
                      <c:pt idx="43">
                        <c:v>1000</c:v>
                      </c:pt>
                      <c:pt idx="45">
                        <c:v>0</c:v>
                      </c:pt>
                      <c:pt idx="46">
                        <c:v>1000</c:v>
                      </c:pt>
                      <c:pt idx="48">
                        <c:v>0</c:v>
                      </c:pt>
                      <c:pt idx="49">
                        <c:v>1000</c:v>
                      </c:pt>
                      <c:pt idx="51">
                        <c:v>0</c:v>
                      </c:pt>
                      <c:pt idx="52">
                        <c:v>1000</c:v>
                      </c:pt>
                      <c:pt idx="54">
                        <c:v>0</c:v>
                      </c:pt>
                      <c:pt idx="55">
                        <c:v>1000</c:v>
                      </c:pt>
                      <c:pt idx="57">
                        <c:v>0</c:v>
                      </c:pt>
                      <c:pt idx="58">
                        <c:v>1000</c:v>
                      </c:pt>
                      <c:pt idx="60">
                        <c:v>0</c:v>
                      </c:pt>
                      <c:pt idx="61">
                        <c:v>1000</c:v>
                      </c:pt>
                      <c:pt idx="63">
                        <c:v>0</c:v>
                      </c:pt>
                      <c:pt idx="64">
                        <c:v>1000</c:v>
                      </c:pt>
                      <c:pt idx="66">
                        <c:v>0</c:v>
                      </c:pt>
                      <c:pt idx="67">
                        <c:v>1000</c:v>
                      </c:pt>
                      <c:pt idx="69">
                        <c:v>0</c:v>
                      </c:pt>
                      <c:pt idx="70">
                        <c:v>1000</c:v>
                      </c:pt>
                      <c:pt idx="72">
                        <c:v>0</c:v>
                      </c:pt>
                      <c:pt idx="73">
                        <c:v>1000</c:v>
                      </c:pt>
                      <c:pt idx="75">
                        <c:v>0</c:v>
                      </c:pt>
                      <c:pt idx="76">
                        <c:v>1000</c:v>
                      </c:pt>
                      <c:pt idx="78">
                        <c:v>0</c:v>
                      </c:pt>
                      <c:pt idx="79">
                        <c:v>1000</c:v>
                      </c:pt>
                      <c:pt idx="81">
                        <c:v>0</c:v>
                      </c:pt>
                      <c:pt idx="82">
                        <c:v>1000</c:v>
                      </c:pt>
                      <c:pt idx="84">
                        <c:v>0</c:v>
                      </c:pt>
                      <c:pt idx="85">
                        <c:v>1000</c:v>
                      </c:pt>
                      <c:pt idx="87">
                        <c:v>0</c:v>
                      </c:pt>
                      <c:pt idx="88">
                        <c:v>1000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Input!$G$3:$G$93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11.8</c:v>
                      </c:pt>
                      <c:pt idx="1">
                        <c:v>11.8</c:v>
                      </c:pt>
                      <c:pt idx="3">
                        <c:v>18</c:v>
                      </c:pt>
                      <c:pt idx="4">
                        <c:v>18</c:v>
                      </c:pt>
                      <c:pt idx="6">
                        <c:v>23.5</c:v>
                      </c:pt>
                      <c:pt idx="7">
                        <c:v>23.5</c:v>
                      </c:pt>
                      <c:pt idx="9">
                        <c:v>27</c:v>
                      </c:pt>
                      <c:pt idx="10">
                        <c:v>27</c:v>
                      </c:pt>
                      <c:pt idx="12">
                        <c:v>37.5</c:v>
                      </c:pt>
                      <c:pt idx="13">
                        <c:v>37.5</c:v>
                      </c:pt>
                      <c:pt idx="15">
                        <c:v>43</c:v>
                      </c:pt>
                      <c:pt idx="16">
                        <c:v>43</c:v>
                      </c:pt>
                      <c:pt idx="18">
                        <c:v>46</c:v>
                      </c:pt>
                      <c:pt idx="19">
                        <c:v>46</c:v>
                      </c:pt>
                      <c:pt idx="21">
                        <c:v>54</c:v>
                      </c:pt>
                      <c:pt idx="22">
                        <c:v>54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7">
                        <c:v>78.7</c:v>
                      </c:pt>
                      <c:pt idx="28">
                        <c:v>78.7</c:v>
                      </c:pt>
                      <c:pt idx="30">
                        <c:v>91.3</c:v>
                      </c:pt>
                      <c:pt idx="31">
                        <c:v>91.3</c:v>
                      </c:pt>
                      <c:pt idx="33">
                        <c:v>93</c:v>
                      </c:pt>
                      <c:pt idx="34">
                        <c:v>93</c:v>
                      </c:pt>
                      <c:pt idx="36">
                        <c:v>104</c:v>
                      </c:pt>
                      <c:pt idx="37">
                        <c:v>104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</c:numCache>
                  </c:numRef>
                </c:yVal>
                <c:smooth val="1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CF53-4E11-8AB5-BAD674564333}"/>
                  </c:ext>
                </c:extLst>
              </c15:ser>
            </c15:filteredScatterSeries>
            <c15:filteredScatterSeries>
              <c15:ser>
                <c:idx val="6"/>
                <c:order val="3"/>
                <c:tx>
                  <c:v>Soil Layer Labels</c:v>
                </c:tx>
                <c:spPr>
                  <a:ln>
                    <a:noFill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Input!$AC$3:$AC$32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60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60</c:v>
                      </c:pt>
                      <c:pt idx="4">
                        <c:v>60</c:v>
                      </c:pt>
                      <c:pt idx="5">
                        <c:v>60</c:v>
                      </c:pt>
                      <c:pt idx="6">
                        <c:v>60</c:v>
                      </c:pt>
                      <c:pt idx="7">
                        <c:v>60</c:v>
                      </c:pt>
                      <c:pt idx="8">
                        <c:v>60</c:v>
                      </c:pt>
                      <c:pt idx="9">
                        <c:v>60</c:v>
                      </c:pt>
                      <c:pt idx="10">
                        <c:v>60</c:v>
                      </c:pt>
                      <c:pt idx="11">
                        <c:v>60</c:v>
                      </c:pt>
                      <c:pt idx="12">
                        <c:v>60</c:v>
                      </c:pt>
                      <c:pt idx="13">
                        <c:v>60</c:v>
                      </c:pt>
                      <c:pt idx="14">
                        <c:v>60</c:v>
                      </c:pt>
                      <c:pt idx="15">
                        <c:v>60</c:v>
                      </c:pt>
                      <c:pt idx="16">
                        <c:v>60</c:v>
                      </c:pt>
                      <c:pt idx="17">
                        <c:v>60</c:v>
                      </c:pt>
                      <c:pt idx="18">
                        <c:v>60</c:v>
                      </c:pt>
                      <c:pt idx="19">
                        <c:v>60</c:v>
                      </c:pt>
                      <c:pt idx="20">
                        <c:v>60</c:v>
                      </c:pt>
                      <c:pt idx="21">
                        <c:v>60</c:v>
                      </c:pt>
                      <c:pt idx="22">
                        <c:v>60</c:v>
                      </c:pt>
                      <c:pt idx="23">
                        <c:v>60</c:v>
                      </c:pt>
                      <c:pt idx="24">
                        <c:v>60</c:v>
                      </c:pt>
                      <c:pt idx="25">
                        <c:v>60</c:v>
                      </c:pt>
                      <c:pt idx="26">
                        <c:v>60</c:v>
                      </c:pt>
                      <c:pt idx="27">
                        <c:v>60</c:v>
                      </c:pt>
                      <c:pt idx="28">
                        <c:v>60</c:v>
                      </c:pt>
                      <c:pt idx="29">
                        <c:v>60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Input!$D$3:$D$32</c15:sqref>
                        </c15:formulaRef>
                      </c:ext>
                    </c:extLst>
                    <c:numCache>
                      <c:formatCode>0.00</c:formatCode>
                      <c:ptCount val="30"/>
                      <c:pt idx="0">
                        <c:v>11.8</c:v>
                      </c:pt>
                      <c:pt idx="1">
                        <c:v>18</c:v>
                      </c:pt>
                      <c:pt idx="2">
                        <c:v>23.5</c:v>
                      </c:pt>
                      <c:pt idx="3">
                        <c:v>27</c:v>
                      </c:pt>
                      <c:pt idx="4">
                        <c:v>37.5</c:v>
                      </c:pt>
                      <c:pt idx="5">
                        <c:v>43</c:v>
                      </c:pt>
                      <c:pt idx="6">
                        <c:v>46</c:v>
                      </c:pt>
                      <c:pt idx="7">
                        <c:v>54</c:v>
                      </c:pt>
                      <c:pt idx="8">
                        <c:v>73</c:v>
                      </c:pt>
                      <c:pt idx="9">
                        <c:v>78.7</c:v>
                      </c:pt>
                      <c:pt idx="10">
                        <c:v>91.3</c:v>
                      </c:pt>
                      <c:pt idx="11">
                        <c:v>93</c:v>
                      </c:pt>
                      <c:pt idx="12">
                        <c:v>104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CF53-4E11-8AB5-BAD674564333}"/>
                  </c:ext>
                </c:extLst>
              </c15:ser>
            </c15:filteredScatterSeries>
            <c15:filteredScatterSeries>
              <c15:ser>
                <c:idx val="2"/>
                <c:order val="4"/>
                <c:tx>
                  <c:v>BH-3-API Method</c:v>
                </c:tx>
                <c:spPr>
                  <a:ln>
                    <a:solidFill>
                      <a:srgbClr val="00B0F0"/>
                    </a:solidFill>
                    <a:prstDash val="solid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API!$I$2:$I$24</c15:sqref>
                        </c15:formulaRef>
                      </c:ext>
                    </c:extLst>
                    <c:numCache>
                      <c:formatCode>General</c:formatCode>
                      <c:ptCount val="23"/>
                      <c:pt idx="0">
                        <c:v>4.0100000000000004E-2</c:v>
                      </c:pt>
                      <c:pt idx="1">
                        <c:v>5.4799999999999995E-2</c:v>
                      </c:pt>
                      <c:pt idx="2">
                        <c:v>9.6000000000000002E-2</c:v>
                      </c:pt>
                      <c:pt idx="3">
                        <c:v>0.1492</c:v>
                      </c:pt>
                      <c:pt idx="4">
                        <c:v>0.18609999999999999</c:v>
                      </c:pt>
                      <c:pt idx="5">
                        <c:v>0.18609999999999999</c:v>
                      </c:pt>
                      <c:pt idx="6">
                        <c:v>0.20780000000000001</c:v>
                      </c:pt>
                      <c:pt idx="7">
                        <c:v>0.26719999999999999</c:v>
                      </c:pt>
                      <c:pt idx="8">
                        <c:v>0.3266</c:v>
                      </c:pt>
                      <c:pt idx="9">
                        <c:v>0.38200000000000001</c:v>
                      </c:pt>
                      <c:pt idx="10">
                        <c:v>0.70410000000000006</c:v>
                      </c:pt>
                      <c:pt idx="11">
                        <c:v>1.462</c:v>
                      </c:pt>
                      <c:pt idx="12">
                        <c:v>1.462</c:v>
                      </c:pt>
                      <c:pt idx="13">
                        <c:v>2.6913</c:v>
                      </c:pt>
                      <c:pt idx="14">
                        <c:v>9.6714000000000002</c:v>
                      </c:pt>
                      <c:pt idx="15">
                        <c:v>10.428900000000001</c:v>
                      </c:pt>
                      <c:pt idx="16">
                        <c:v>11.5381</c:v>
                      </c:pt>
                      <c:pt idx="17">
                        <c:v>12.3498</c:v>
                      </c:pt>
                      <c:pt idx="18">
                        <c:v>12.593200000000001</c:v>
                      </c:pt>
                      <c:pt idx="19">
                        <c:v>12.593200000000001</c:v>
                      </c:pt>
                      <c:pt idx="20">
                        <c:v>13.1614</c:v>
                      </c:pt>
                      <c:pt idx="21">
                        <c:v>13.486000000000001</c:v>
                      </c:pt>
                      <c:pt idx="22">
                        <c:v>10.3256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API!$K$2:$K$24</c15:sqref>
                        </c15:formulaRef>
                      </c:ext>
                    </c:extLst>
                    <c:numCache>
                      <c:formatCode>0.00</c:formatCode>
                      <c:ptCount val="23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23.7</c:v>
                      </c:pt>
                      <c:pt idx="11">
                        <c:v>33</c:v>
                      </c:pt>
                      <c:pt idx="12">
                        <c:v>33</c:v>
                      </c:pt>
                      <c:pt idx="13">
                        <c:v>37.700000000000003</c:v>
                      </c:pt>
                      <c:pt idx="14">
                        <c:v>44.2</c:v>
                      </c:pt>
                      <c:pt idx="15">
                        <c:v>47</c:v>
                      </c:pt>
                      <c:pt idx="16">
                        <c:v>51.1</c:v>
                      </c:pt>
                      <c:pt idx="17">
                        <c:v>54.1</c:v>
                      </c:pt>
                      <c:pt idx="18">
                        <c:v>55</c:v>
                      </c:pt>
                      <c:pt idx="19" formatCode="General">
                        <c:v>55</c:v>
                      </c:pt>
                      <c:pt idx="20" formatCode="General">
                        <c:v>57.1</c:v>
                      </c:pt>
                      <c:pt idx="21" formatCode="General">
                        <c:v>58.3</c:v>
                      </c:pt>
                      <c:pt idx="22" formatCode="General">
                        <c:v>62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CF53-4E11-8AB5-BAD674564333}"/>
                  </c:ext>
                </c:extLst>
              </c15:ser>
            </c15:filteredScatterSeries>
            <c15:filteredScatterSeries>
              <c15:ser>
                <c:idx val="3"/>
                <c:order val="5"/>
                <c:tx>
                  <c:v>BH-4-API Method</c:v>
                </c:tx>
                <c:spPr>
                  <a:ln>
                    <a:solidFill>
                      <a:srgbClr val="00B050"/>
                    </a:solidFill>
                    <a:prstDash val="solid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API!$M$2:$M$28</c15:sqref>
                        </c15:formulaRef>
                      </c:ext>
                    </c:extLst>
                    <c:numCache>
                      <c:formatCode>General</c:formatCode>
                      <c:ptCount val="27"/>
                      <c:pt idx="0">
                        <c:v>4.0100000000000004E-2</c:v>
                      </c:pt>
                      <c:pt idx="1">
                        <c:v>5.2200000000000003E-2</c:v>
                      </c:pt>
                      <c:pt idx="2">
                        <c:v>8.6800000000000002E-2</c:v>
                      </c:pt>
                      <c:pt idx="3">
                        <c:v>0.1419</c:v>
                      </c:pt>
                      <c:pt idx="4">
                        <c:v>0.17909999999999998</c:v>
                      </c:pt>
                      <c:pt idx="5">
                        <c:v>0.17909999999999998</c:v>
                      </c:pt>
                      <c:pt idx="6">
                        <c:v>0.20069999999999999</c:v>
                      </c:pt>
                      <c:pt idx="7">
                        <c:v>0.25980000000000003</c:v>
                      </c:pt>
                      <c:pt idx="8">
                        <c:v>0.31919999999999998</c:v>
                      </c:pt>
                      <c:pt idx="9">
                        <c:v>0.3785</c:v>
                      </c:pt>
                      <c:pt idx="10">
                        <c:v>0.39629999999999999</c:v>
                      </c:pt>
                      <c:pt idx="11">
                        <c:v>0.39629999999999999</c:v>
                      </c:pt>
                      <c:pt idx="12">
                        <c:v>0.43789999999999996</c:v>
                      </c:pt>
                      <c:pt idx="13">
                        <c:v>0.49730000000000002</c:v>
                      </c:pt>
                      <c:pt idx="14">
                        <c:v>0.57250000000000001</c:v>
                      </c:pt>
                      <c:pt idx="15">
                        <c:v>0.9304</c:v>
                      </c:pt>
                      <c:pt idx="16">
                        <c:v>2.9653</c:v>
                      </c:pt>
                      <c:pt idx="17">
                        <c:v>3.3026999999999997</c:v>
                      </c:pt>
                      <c:pt idx="18">
                        <c:v>3.3026999999999997</c:v>
                      </c:pt>
                      <c:pt idx="19">
                        <c:v>9.264899999999999</c:v>
                      </c:pt>
                      <c:pt idx="20">
                        <c:v>10.155700000000001</c:v>
                      </c:pt>
                      <c:pt idx="21">
                        <c:v>11.0281</c:v>
                      </c:pt>
                      <c:pt idx="22">
                        <c:v>11.379799999999999</c:v>
                      </c:pt>
                      <c:pt idx="23">
                        <c:v>11.379799999999999</c:v>
                      </c:pt>
                      <c:pt idx="24">
                        <c:v>11.839700000000001</c:v>
                      </c:pt>
                      <c:pt idx="25">
                        <c:v>12.651299999999999</c:v>
                      </c:pt>
                      <c:pt idx="26">
                        <c:v>9.4185999999999996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API!$O$2:$O$28</c15:sqref>
                        </c15:formulaRef>
                      </c:ext>
                    </c:extLst>
                    <c:numCache>
                      <c:formatCode>0.00</c:formatCode>
                      <c:ptCount val="27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21.1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24.1</c:v>
                      </c:pt>
                      <c:pt idx="13">
                        <c:v>27.1</c:v>
                      </c:pt>
                      <c:pt idx="14">
                        <c:v>30.9</c:v>
                      </c:pt>
                      <c:pt idx="15">
                        <c:v>33.700000000000003</c:v>
                      </c:pt>
                      <c:pt idx="16" formatCode="General">
                        <c:v>42.7</c:v>
                      </c:pt>
                      <c:pt idx="17" formatCode="General">
                        <c:v>44</c:v>
                      </c:pt>
                      <c:pt idx="18" formatCode="General">
                        <c:v>44</c:v>
                      </c:pt>
                      <c:pt idx="19" formatCode="General">
                        <c:v>47.7</c:v>
                      </c:pt>
                      <c:pt idx="20" formatCode="General">
                        <c:v>50.7</c:v>
                      </c:pt>
                      <c:pt idx="21" formatCode="General">
                        <c:v>53.7</c:v>
                      </c:pt>
                      <c:pt idx="22" formatCode="General">
                        <c:v>55</c:v>
                      </c:pt>
                      <c:pt idx="23" formatCode="General">
                        <c:v>55</c:v>
                      </c:pt>
                      <c:pt idx="24" formatCode="General">
                        <c:v>56.7</c:v>
                      </c:pt>
                      <c:pt idx="25" formatCode="General">
                        <c:v>59.7</c:v>
                      </c:pt>
                      <c:pt idx="26" formatCode="General">
                        <c:v>62.7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CF53-4E11-8AB5-BAD674564333}"/>
                  </c:ext>
                </c:extLst>
              </c15:ser>
            </c15:filteredScatterSeries>
            <c15:filteredScatterSeries>
              <c15:ser>
                <c:idx val="10"/>
                <c:order val="10"/>
                <c:tx>
                  <c:v>LOAD</c:v>
                </c:tx>
                <c:spPr>
                  <a:ln w="15875">
                    <a:solidFill>
                      <a:schemeClr val="tx1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Sheet2!$C$3:$C$21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6</c:v>
                      </c:pt>
                      <c:pt idx="1">
                        <c:v>6</c:v>
                      </c:pt>
                      <c:pt idx="2">
                        <c:v>0</c:v>
                      </c:pt>
                      <c:pt idx="4">
                        <c:v>6</c:v>
                      </c:pt>
                      <c:pt idx="5">
                        <c:v>6</c:v>
                      </c:pt>
                      <c:pt idx="6">
                        <c:v>0</c:v>
                      </c:pt>
                      <c:pt idx="8">
                        <c:v>6</c:v>
                      </c:pt>
                      <c:pt idx="9">
                        <c:v>6</c:v>
                      </c:pt>
                      <c:pt idx="10">
                        <c:v>0</c:v>
                      </c:pt>
                      <c:pt idx="12">
                        <c:v>6</c:v>
                      </c:pt>
                      <c:pt idx="13">
                        <c:v>6</c:v>
                      </c:pt>
                      <c:pt idx="14">
                        <c:v>0</c:v>
                      </c:pt>
                      <c:pt idx="16">
                        <c:v>6</c:v>
                      </c:pt>
                      <c:pt idx="17">
                        <c:v>6</c:v>
                      </c:pt>
                      <c:pt idx="18">
                        <c:v>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Sheet2!$D$3:$D$21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</c:v>
                      </c:pt>
                      <c:pt idx="1">
                        <c:v>52.5</c:v>
                      </c:pt>
                      <c:pt idx="2">
                        <c:v>52.5</c:v>
                      </c:pt>
                      <c:pt idx="4">
                        <c:v>0</c:v>
                      </c:pt>
                      <c:pt idx="5">
                        <c:v>52.1</c:v>
                      </c:pt>
                      <c:pt idx="6">
                        <c:v>52.1</c:v>
                      </c:pt>
                      <c:pt idx="8">
                        <c:v>0</c:v>
                      </c:pt>
                      <c:pt idx="9">
                        <c:v>44.1</c:v>
                      </c:pt>
                      <c:pt idx="10">
                        <c:v>44.1</c:v>
                      </c:pt>
                      <c:pt idx="12">
                        <c:v>0</c:v>
                      </c:pt>
                      <c:pt idx="13">
                        <c:v>41.3</c:v>
                      </c:pt>
                      <c:pt idx="14">
                        <c:v>41.3</c:v>
                      </c:pt>
                      <c:pt idx="16">
                        <c:v>0</c:v>
                      </c:pt>
                      <c:pt idx="18">
                        <c:v>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CF53-4E11-8AB5-BAD674564333}"/>
                  </c:ext>
                </c:extLst>
              </c15:ser>
            </c15:filteredScatterSeries>
            <c15:filteredScatterSeries>
              <c15:ser>
                <c:idx val="11"/>
                <c:order val="11"/>
                <c:tx>
                  <c:v>Load API</c:v>
                </c:tx>
                <c:marker>
                  <c:symbol val="none"/>
                </c:marker>
                <c:yVal>
                  <c:numLit>
                    <c:formatCode>General</c:formatCode>
                    <c:ptCount val="1"/>
                    <c:pt idx="0">
                      <c:v>1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CF53-4E11-8AB5-BAD674564333}"/>
                  </c:ext>
                </c:extLst>
              </c15:ser>
            </c15:filteredScatterSeries>
          </c:ext>
        </c:extLst>
      </c:scatterChart>
      <c:valAx>
        <c:axId val="638898160"/>
        <c:scaling>
          <c:orientation val="minMax"/>
          <c:max val="2000"/>
          <c:min val="0"/>
        </c:scaling>
        <c:delete val="0"/>
        <c:axPos val="t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 baseline="0"/>
            </a:pPr>
            <a:endParaRPr lang="en-US"/>
          </a:p>
        </c:txPr>
        <c:crossAx val="638898552"/>
        <c:crosses val="autoZero"/>
        <c:crossBetween val="midCat"/>
        <c:majorUnit val="200"/>
        <c:minorUnit val="4.0000000000000008E-2"/>
      </c:valAx>
      <c:valAx>
        <c:axId val="638898552"/>
        <c:scaling>
          <c:orientation val="maxMin"/>
          <c:max val="70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numFmt formatCode="0.00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 baseline="0"/>
            </a:pPr>
            <a:endParaRPr lang="en-US"/>
          </a:p>
        </c:txPr>
        <c:crossAx val="638898160"/>
        <c:crosses val="autoZero"/>
        <c:crossBetween val="midCat"/>
        <c:majorUnit val="5"/>
      </c:valAx>
      <c:spPr>
        <a:ln w="25400">
          <a:solidFill>
            <a:schemeClr val="tx1"/>
          </a:solidFill>
        </a:ln>
      </c:spPr>
    </c:plotArea>
    <c:legend>
      <c:legendPos val="tr"/>
      <c:layout>
        <c:manualLayout>
          <c:xMode val="edge"/>
          <c:yMode val="edge"/>
          <c:x val="0.42697593934224837"/>
          <c:y val="8.3822180864203247E-2"/>
          <c:w val="0.35394779874091653"/>
          <c:h val="0.26059939454576325"/>
        </c:manualLayout>
      </c:layout>
      <c:overlay val="1"/>
      <c:spPr>
        <a:solidFill>
          <a:schemeClr val="lt1"/>
        </a:solidFill>
        <a:ln w="12700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 sz="1500" b="1" i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Load Vs Settlement </a:t>
            </a:r>
            <a:r>
              <a:rPr lang="en-US" sz="2400" b="1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Piles from the Contractor</a:t>
            </a:r>
            <a:endParaRPr lang="en-US" sz="2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8731542799286682"/>
          <c:y val="0.9397360716414453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4490834748778"/>
          <c:y val="0.11100633335781052"/>
          <c:w val="0.83377527197266976"/>
          <c:h val="0.81384605340116978"/>
        </c:manualLayout>
      </c:layout>
      <c:scatterChart>
        <c:scatterStyle val="smoothMarker"/>
        <c:varyColors val="0"/>
        <c:ser>
          <c:idx val="1"/>
          <c:order val="0"/>
          <c:tx>
            <c:v>Elastic Compression</c:v>
          </c:tx>
          <c:spPr>
            <a:ln w="19050" cap="rnd">
              <a:solidFill>
                <a:schemeClr val="tx1">
                  <a:alpha val="96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blipFill>
                <a:blip xmlns:r="http://schemas.openxmlformats.org/officeDocument/2006/relationships" r:embed="rId3"/>
                <a:tile tx="0" ty="0" sx="100000" sy="100000" flip="none" algn="tl"/>
              </a:blipFill>
              <a:ln w="9525">
                <a:solidFill>
                  <a:schemeClr val="tx1"/>
                </a:solidFill>
              </a:ln>
              <a:effectLst/>
            </c:spPr>
          </c:marker>
          <c:dPt>
            <c:idx val="0"/>
            <c:marker>
              <c:symbol val="circle"/>
              <c:size val="5"/>
              <c:spPr>
                <a:solidFill>
                  <a:schemeClr val="tx1"/>
                </a:solidFill>
                <a:ln w="9525">
                  <a:solidFill>
                    <a:schemeClr val="tx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5CC4-46E0-94E5-E81F21A3F738}"/>
              </c:ext>
            </c:extLst>
          </c:dPt>
          <c:xVal>
            <c:numRef>
              <c:f>Sheet1!$C$10:$C$12</c:f>
              <c:numCache>
                <c:formatCode>General</c:formatCode>
                <c:ptCount val="3"/>
                <c:pt idx="0">
                  <c:v>0</c:v>
                </c:pt>
                <c:pt idx="1">
                  <c:v>180</c:v>
                </c:pt>
                <c:pt idx="2">
                  <c:v>360</c:v>
                </c:pt>
              </c:numCache>
            </c:numRef>
          </c:xVal>
          <c:yVal>
            <c:numRef>
              <c:f>Sheet1!$D$10:$D$12</c:f>
              <c:numCache>
                <c:formatCode>General</c:formatCode>
                <c:ptCount val="3"/>
                <c:pt idx="0">
                  <c:v>0</c:v>
                </c:pt>
                <c:pt idx="1">
                  <c:v>11.934910039872104</c:v>
                </c:pt>
                <c:pt idx="2">
                  <c:v>23.869820079744208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CC4-46E0-94E5-E81F21A3F738}"/>
            </c:ext>
          </c:extLst>
        </c:ser>
        <c:ser>
          <c:idx val="0"/>
          <c:order val="1"/>
          <c:tx>
            <c:v>32m - Pile number 255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Sheet1!$A$4:$A$19</c:f>
              <c:numCache>
                <c:formatCode>General</c:formatCode>
                <c:ptCount val="16"/>
                <c:pt idx="0">
                  <c:v>0</c:v>
                </c:pt>
                <c:pt idx="1">
                  <c:v>38.787999999999997</c:v>
                </c:pt>
                <c:pt idx="2">
                  <c:v>77.576999999999998</c:v>
                </c:pt>
                <c:pt idx="3">
                  <c:v>106.66800000000001</c:v>
                </c:pt>
                <c:pt idx="4">
                  <c:v>145.45599999999999</c:v>
                </c:pt>
                <c:pt idx="5">
                  <c:v>184.245</c:v>
                </c:pt>
                <c:pt idx="6">
                  <c:v>223.03299999999999</c:v>
                </c:pt>
                <c:pt idx="7">
                  <c:v>252.12799999999999</c:v>
                </c:pt>
                <c:pt idx="8">
                  <c:v>271.51900000000001</c:v>
                </c:pt>
                <c:pt idx="9">
                  <c:v>252.12799999999999</c:v>
                </c:pt>
                <c:pt idx="10">
                  <c:v>223.03299999999999</c:v>
                </c:pt>
                <c:pt idx="11">
                  <c:v>184.245</c:v>
                </c:pt>
                <c:pt idx="12">
                  <c:v>145.45599999999999</c:v>
                </c:pt>
                <c:pt idx="13">
                  <c:v>106.66800000000001</c:v>
                </c:pt>
                <c:pt idx="14">
                  <c:v>77.576999999999998</c:v>
                </c:pt>
                <c:pt idx="15">
                  <c:v>38.787999999999997</c:v>
                </c:pt>
              </c:numCache>
            </c:numRef>
          </c:xVal>
          <c:yVal>
            <c:numRef>
              <c:f>Sheet1!$B$4:$B$19</c:f>
              <c:numCache>
                <c:formatCode>General</c:formatCode>
                <c:ptCount val="16"/>
                <c:pt idx="0">
                  <c:v>0</c:v>
                </c:pt>
                <c:pt idx="1">
                  <c:v>0.96499999999999997</c:v>
                </c:pt>
                <c:pt idx="2">
                  <c:v>1.27</c:v>
                </c:pt>
                <c:pt idx="3">
                  <c:v>1.4750000000000001</c:v>
                </c:pt>
                <c:pt idx="4">
                  <c:v>1.78</c:v>
                </c:pt>
                <c:pt idx="5">
                  <c:v>2.145</c:v>
                </c:pt>
                <c:pt idx="6">
                  <c:v>2.61</c:v>
                </c:pt>
                <c:pt idx="7">
                  <c:v>2.8849999999999998</c:v>
                </c:pt>
                <c:pt idx="8">
                  <c:v>3.5750000000000002</c:v>
                </c:pt>
                <c:pt idx="9">
                  <c:v>3.5</c:v>
                </c:pt>
                <c:pt idx="10">
                  <c:v>3.0750000000000002</c:v>
                </c:pt>
                <c:pt idx="11">
                  <c:v>2.4750000000000001</c:v>
                </c:pt>
                <c:pt idx="12">
                  <c:v>1.9750000000000001</c:v>
                </c:pt>
                <c:pt idx="13">
                  <c:v>1.645</c:v>
                </c:pt>
                <c:pt idx="14">
                  <c:v>1.4550000000000001</c:v>
                </c:pt>
                <c:pt idx="15">
                  <c:v>1.06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CC4-46E0-94E5-E81F21A3F738}"/>
            </c:ext>
          </c:extLst>
        </c:ser>
        <c:ser>
          <c:idx val="2"/>
          <c:order val="2"/>
          <c:tx>
            <c:v>44.6m - Pile Number 463</c:v>
          </c:tx>
          <c:spPr>
            <a:ln w="19050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Sheet1!$A$28:$A$43</c:f>
              <c:numCache>
                <c:formatCode>General</c:formatCode>
                <c:ptCount val="16"/>
                <c:pt idx="0">
                  <c:v>0</c:v>
                </c:pt>
                <c:pt idx="1">
                  <c:v>38.787999999999997</c:v>
                </c:pt>
                <c:pt idx="2">
                  <c:v>77.576999999999998</c:v>
                </c:pt>
                <c:pt idx="3">
                  <c:v>106.66800000000001</c:v>
                </c:pt>
                <c:pt idx="4">
                  <c:v>145.45599999999999</c:v>
                </c:pt>
                <c:pt idx="5">
                  <c:v>184.245</c:v>
                </c:pt>
                <c:pt idx="6">
                  <c:v>223.03299999999999</c:v>
                </c:pt>
                <c:pt idx="7">
                  <c:v>252.12799999999999</c:v>
                </c:pt>
                <c:pt idx="8">
                  <c:v>271.51900000000001</c:v>
                </c:pt>
                <c:pt idx="9">
                  <c:v>252.12799999999999</c:v>
                </c:pt>
                <c:pt idx="10">
                  <c:v>223.03299999999999</c:v>
                </c:pt>
                <c:pt idx="11">
                  <c:v>184.245</c:v>
                </c:pt>
                <c:pt idx="12">
                  <c:v>145.45599999999999</c:v>
                </c:pt>
                <c:pt idx="13">
                  <c:v>106.66800000000001</c:v>
                </c:pt>
                <c:pt idx="14">
                  <c:v>77.576999999999998</c:v>
                </c:pt>
                <c:pt idx="15">
                  <c:v>38.787999999999997</c:v>
                </c:pt>
              </c:numCache>
            </c:numRef>
          </c:xVal>
          <c:yVal>
            <c:numRef>
              <c:f>Sheet1!$B$28:$B$43</c:f>
              <c:numCache>
                <c:formatCode>General</c:formatCode>
                <c:ptCount val="16"/>
                <c:pt idx="0">
                  <c:v>0</c:v>
                </c:pt>
                <c:pt idx="1">
                  <c:v>0.36</c:v>
                </c:pt>
                <c:pt idx="2">
                  <c:v>0.875</c:v>
                </c:pt>
                <c:pt idx="3">
                  <c:v>1.345</c:v>
                </c:pt>
                <c:pt idx="4">
                  <c:v>1.77</c:v>
                </c:pt>
                <c:pt idx="5">
                  <c:v>2.33</c:v>
                </c:pt>
                <c:pt idx="6">
                  <c:v>2.645</c:v>
                </c:pt>
                <c:pt idx="7">
                  <c:v>3.01</c:v>
                </c:pt>
                <c:pt idx="8">
                  <c:v>4.26</c:v>
                </c:pt>
                <c:pt idx="9">
                  <c:v>4.25</c:v>
                </c:pt>
                <c:pt idx="10">
                  <c:v>4.24</c:v>
                </c:pt>
                <c:pt idx="11">
                  <c:v>3.9750000000000001</c:v>
                </c:pt>
                <c:pt idx="12">
                  <c:v>3.5550000000000002</c:v>
                </c:pt>
                <c:pt idx="13">
                  <c:v>3.05</c:v>
                </c:pt>
                <c:pt idx="14">
                  <c:v>2.65</c:v>
                </c:pt>
                <c:pt idx="15">
                  <c:v>2.0499999999999998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5CC4-46E0-94E5-E81F21A3F738}"/>
            </c:ext>
          </c:extLst>
        </c:ser>
        <c:ser>
          <c:idx val="3"/>
          <c:order val="3"/>
          <c:tx>
            <c:v>32.28m - pile number-213</c:v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Sheet1!$A$51:$A$66</c:f>
              <c:numCache>
                <c:formatCode>General</c:formatCode>
                <c:ptCount val="16"/>
                <c:pt idx="0">
                  <c:v>0</c:v>
                </c:pt>
                <c:pt idx="1">
                  <c:v>38.787999999999997</c:v>
                </c:pt>
                <c:pt idx="2">
                  <c:v>77.576999999999998</c:v>
                </c:pt>
                <c:pt idx="3">
                  <c:v>106.66800000000001</c:v>
                </c:pt>
                <c:pt idx="4">
                  <c:v>145.45599999999999</c:v>
                </c:pt>
                <c:pt idx="5">
                  <c:v>184.245</c:v>
                </c:pt>
                <c:pt idx="6">
                  <c:v>223.03299999999999</c:v>
                </c:pt>
                <c:pt idx="7">
                  <c:v>252.12799999999999</c:v>
                </c:pt>
                <c:pt idx="8">
                  <c:v>271.51900000000001</c:v>
                </c:pt>
                <c:pt idx="9">
                  <c:v>252.12799999999999</c:v>
                </c:pt>
                <c:pt idx="10">
                  <c:v>223.03299999999999</c:v>
                </c:pt>
                <c:pt idx="11">
                  <c:v>184.245</c:v>
                </c:pt>
                <c:pt idx="12">
                  <c:v>145.45599999999999</c:v>
                </c:pt>
                <c:pt idx="13">
                  <c:v>106.66800000000001</c:v>
                </c:pt>
                <c:pt idx="14">
                  <c:v>77.576999999999998</c:v>
                </c:pt>
                <c:pt idx="15">
                  <c:v>38.787999999999997</c:v>
                </c:pt>
              </c:numCache>
            </c:numRef>
          </c:xVal>
          <c:yVal>
            <c:numRef>
              <c:f>Sheet1!$B$51:$B$66</c:f>
              <c:numCache>
                <c:formatCode>General</c:formatCode>
                <c:ptCount val="16"/>
                <c:pt idx="0">
                  <c:v>0</c:v>
                </c:pt>
                <c:pt idx="1">
                  <c:v>0.28499999999999998</c:v>
                </c:pt>
                <c:pt idx="2">
                  <c:v>0.56999999999999995</c:v>
                </c:pt>
                <c:pt idx="3">
                  <c:v>0.89</c:v>
                </c:pt>
                <c:pt idx="4">
                  <c:v>1.3049999999999999</c:v>
                </c:pt>
                <c:pt idx="5">
                  <c:v>1.855</c:v>
                </c:pt>
                <c:pt idx="6">
                  <c:v>2.2450000000000001</c:v>
                </c:pt>
                <c:pt idx="7">
                  <c:v>2.4350000000000001</c:v>
                </c:pt>
                <c:pt idx="8">
                  <c:v>4.07</c:v>
                </c:pt>
                <c:pt idx="9">
                  <c:v>4.05</c:v>
                </c:pt>
                <c:pt idx="10">
                  <c:v>3.7</c:v>
                </c:pt>
                <c:pt idx="11">
                  <c:v>3</c:v>
                </c:pt>
                <c:pt idx="12">
                  <c:v>2.48</c:v>
                </c:pt>
                <c:pt idx="13">
                  <c:v>1.9950000000000001</c:v>
                </c:pt>
                <c:pt idx="14">
                  <c:v>1.5149999999999999</c:v>
                </c:pt>
                <c:pt idx="15">
                  <c:v>1.39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5CC4-46E0-94E5-E81F21A3F738}"/>
            </c:ext>
          </c:extLst>
        </c:ser>
        <c:ser>
          <c:idx val="4"/>
          <c:order val="4"/>
          <c:tx>
            <c:v>32.7m - Pile number 230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Sheet1!$A$72:$A$87</c:f>
              <c:numCache>
                <c:formatCode>General</c:formatCode>
                <c:ptCount val="16"/>
                <c:pt idx="0">
                  <c:v>0</c:v>
                </c:pt>
                <c:pt idx="1">
                  <c:v>40</c:v>
                </c:pt>
                <c:pt idx="2">
                  <c:v>80</c:v>
                </c:pt>
                <c:pt idx="3">
                  <c:v>110</c:v>
                </c:pt>
                <c:pt idx="4">
                  <c:v>140</c:v>
                </c:pt>
                <c:pt idx="5">
                  <c:v>180</c:v>
                </c:pt>
                <c:pt idx="6">
                  <c:v>210</c:v>
                </c:pt>
                <c:pt idx="7">
                  <c:v>250</c:v>
                </c:pt>
                <c:pt idx="8">
                  <c:v>270</c:v>
                </c:pt>
                <c:pt idx="9">
                  <c:v>250</c:v>
                </c:pt>
                <c:pt idx="10">
                  <c:v>210</c:v>
                </c:pt>
                <c:pt idx="11">
                  <c:v>180</c:v>
                </c:pt>
                <c:pt idx="12">
                  <c:v>140</c:v>
                </c:pt>
                <c:pt idx="13">
                  <c:v>110</c:v>
                </c:pt>
                <c:pt idx="14">
                  <c:v>80</c:v>
                </c:pt>
                <c:pt idx="15">
                  <c:v>40</c:v>
                </c:pt>
              </c:numCache>
            </c:numRef>
          </c:xVal>
          <c:yVal>
            <c:numRef>
              <c:f>Sheet1!$B$72:$B$87</c:f>
              <c:numCache>
                <c:formatCode>General</c:formatCode>
                <c:ptCount val="16"/>
                <c:pt idx="0">
                  <c:v>0</c:v>
                </c:pt>
                <c:pt idx="1">
                  <c:v>1.575</c:v>
                </c:pt>
                <c:pt idx="2">
                  <c:v>1.65</c:v>
                </c:pt>
                <c:pt idx="3">
                  <c:v>1.81</c:v>
                </c:pt>
                <c:pt idx="4">
                  <c:v>2.0649999999999999</c:v>
                </c:pt>
                <c:pt idx="5">
                  <c:v>2.36</c:v>
                </c:pt>
                <c:pt idx="6">
                  <c:v>2.6949999999999998</c:v>
                </c:pt>
                <c:pt idx="7">
                  <c:v>2.895</c:v>
                </c:pt>
                <c:pt idx="8">
                  <c:v>4.45</c:v>
                </c:pt>
                <c:pt idx="9">
                  <c:v>4.1150000000000002</c:v>
                </c:pt>
                <c:pt idx="10">
                  <c:v>3.7949999999999999</c:v>
                </c:pt>
                <c:pt idx="11">
                  <c:v>3.5</c:v>
                </c:pt>
                <c:pt idx="12">
                  <c:v>3.19</c:v>
                </c:pt>
                <c:pt idx="13">
                  <c:v>2.8450000000000002</c:v>
                </c:pt>
                <c:pt idx="14">
                  <c:v>2.57</c:v>
                </c:pt>
                <c:pt idx="15">
                  <c:v>2.23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5CC4-46E0-94E5-E81F21A3F738}"/>
            </c:ext>
          </c:extLst>
        </c:ser>
        <c:ser>
          <c:idx val="5"/>
          <c:order val="5"/>
          <c:tx>
            <c:v>55m - Pile number 619</c:v>
          </c:tx>
          <c:spPr>
            <a:ln w="19050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accent6"/>
                </a:solidFill>
              </a:ln>
              <a:effectLst/>
            </c:spPr>
          </c:marker>
          <c:xVal>
            <c:numRef>
              <c:f>Sheet1!$A$93:$A$108</c:f>
              <c:numCache>
                <c:formatCode>General</c:formatCode>
                <c:ptCount val="16"/>
                <c:pt idx="0">
                  <c:v>0</c:v>
                </c:pt>
                <c:pt idx="1">
                  <c:v>38.787999999999997</c:v>
                </c:pt>
                <c:pt idx="2">
                  <c:v>77.576999999999998</c:v>
                </c:pt>
                <c:pt idx="3">
                  <c:v>106.66800000000001</c:v>
                </c:pt>
                <c:pt idx="4">
                  <c:v>145.45599999999999</c:v>
                </c:pt>
                <c:pt idx="5">
                  <c:v>184.245</c:v>
                </c:pt>
                <c:pt idx="6">
                  <c:v>223.03299999999999</c:v>
                </c:pt>
                <c:pt idx="7">
                  <c:v>252.12799999999999</c:v>
                </c:pt>
                <c:pt idx="8">
                  <c:v>271.51900000000001</c:v>
                </c:pt>
                <c:pt idx="9">
                  <c:v>252.12799999999999</c:v>
                </c:pt>
                <c:pt idx="10">
                  <c:v>223.03299999999999</c:v>
                </c:pt>
                <c:pt idx="11">
                  <c:v>184.245</c:v>
                </c:pt>
                <c:pt idx="12">
                  <c:v>145.45599999999999</c:v>
                </c:pt>
                <c:pt idx="13">
                  <c:v>106.66800000000001</c:v>
                </c:pt>
                <c:pt idx="14">
                  <c:v>77.576999999999998</c:v>
                </c:pt>
                <c:pt idx="15">
                  <c:v>38.787999999999997</c:v>
                </c:pt>
              </c:numCache>
            </c:numRef>
          </c:xVal>
          <c:yVal>
            <c:numRef>
              <c:f>Sheet1!$B$93:$B$108</c:f>
              <c:numCache>
                <c:formatCode>General</c:formatCode>
                <c:ptCount val="16"/>
                <c:pt idx="0">
                  <c:v>0</c:v>
                </c:pt>
                <c:pt idx="1">
                  <c:v>0.28499999999999998</c:v>
                </c:pt>
                <c:pt idx="2">
                  <c:v>0.56999999999999995</c:v>
                </c:pt>
                <c:pt idx="3">
                  <c:v>0.89</c:v>
                </c:pt>
                <c:pt idx="4">
                  <c:v>1.3049999999999999</c:v>
                </c:pt>
                <c:pt idx="5">
                  <c:v>1.855</c:v>
                </c:pt>
                <c:pt idx="6">
                  <c:v>2.2450000000000001</c:v>
                </c:pt>
                <c:pt idx="7">
                  <c:v>2.9350000000000001</c:v>
                </c:pt>
                <c:pt idx="8">
                  <c:v>4.07</c:v>
                </c:pt>
                <c:pt idx="9">
                  <c:v>4.05</c:v>
                </c:pt>
                <c:pt idx="10">
                  <c:v>3.7</c:v>
                </c:pt>
                <c:pt idx="11">
                  <c:v>3</c:v>
                </c:pt>
                <c:pt idx="12">
                  <c:v>2.48</c:v>
                </c:pt>
                <c:pt idx="13">
                  <c:v>1.9950000000000001</c:v>
                </c:pt>
                <c:pt idx="14">
                  <c:v>1.5149999999999999</c:v>
                </c:pt>
                <c:pt idx="15">
                  <c:v>1.39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5CC4-46E0-94E5-E81F21A3F7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0686176"/>
        <c:axId val="1090686720"/>
      </c:scatterChart>
      <c:valAx>
        <c:axId val="1090686176"/>
        <c:scaling>
          <c:orientation val="minMax"/>
        </c:scaling>
        <c:delete val="0"/>
        <c:axPos val="t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Load</a:t>
                </a:r>
                <a:r>
                  <a:rPr lang="en-US" sz="2400" b="1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(Tonnes)</a:t>
                </a:r>
                <a:endParaRPr lang="en-US" sz="2400" b="1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90686720"/>
        <c:crosses val="autoZero"/>
        <c:crossBetween val="midCat"/>
      </c:valAx>
      <c:valAx>
        <c:axId val="1090686720"/>
        <c:scaling>
          <c:orientation val="maxMin"/>
          <c:max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2400" b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Settlement (mm)</a:t>
                </a:r>
              </a:p>
            </c:rich>
          </c:tx>
          <c:layout>
            <c:manualLayout>
              <c:xMode val="edge"/>
              <c:yMode val="edge"/>
              <c:x val="2.6331545262927979E-2"/>
              <c:y val="0.3842427058876569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in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090686176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67853636173681919"/>
          <c:y val="0.36086101579502006"/>
          <c:w val="0.24908038613348693"/>
          <c:h val="0.33141655093656003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327098685318098E-2"/>
          <c:y val="5.8750498914500474E-2"/>
          <c:w val="0.77950220087337518"/>
          <c:h val="0.91760845190002793"/>
        </c:manualLayout>
      </c:layout>
      <c:scatterChart>
        <c:scatterStyle val="lineMarker"/>
        <c:varyColors val="0"/>
        <c:ser>
          <c:idx val="0"/>
          <c:order val="4"/>
          <c:tx>
            <c:v>BH-1</c:v>
          </c:tx>
          <c:spPr>
            <a:ln w="31750">
              <a:solidFill>
                <a:srgbClr val="2501BF"/>
              </a:solidFill>
            </a:ln>
          </c:spPr>
          <c:marker>
            <c:symbol val="none"/>
          </c:marker>
          <c:xVal>
            <c:numRef>
              <c:f>'90%'!$B$4:$B$23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1.65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2.4750000000000001</c:v>
                </c:pt>
                <c:pt idx="10">
                  <c:v>3.2</c:v>
                </c:pt>
                <c:pt idx="11">
                  <c:v>4.3</c:v>
                </c:pt>
                <c:pt idx="12">
                  <c:v>4.375</c:v>
                </c:pt>
                <c:pt idx="13">
                  <c:v>7.5</c:v>
                </c:pt>
                <c:pt idx="14">
                  <c:v>7.3</c:v>
                </c:pt>
                <c:pt idx="15">
                  <c:v>8.9</c:v>
                </c:pt>
                <c:pt idx="16">
                  <c:v>15.85</c:v>
                </c:pt>
                <c:pt idx="17">
                  <c:v>15.525</c:v>
                </c:pt>
                <c:pt idx="18">
                  <c:v>143.75</c:v>
                </c:pt>
                <c:pt idx="19">
                  <c:v>249.4</c:v>
                </c:pt>
              </c:numCache>
              <c:extLst xmlns:c15="http://schemas.microsoft.com/office/drawing/2012/chart"/>
            </c:numRef>
          </c:xVal>
          <c:yVal>
            <c:numRef>
              <c:f>'90%'!$A$4:$A$23</c:f>
              <c:numCache>
                <c:formatCode>General</c:formatCode>
                <c:ptCount val="20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34.299999999999997</c:v>
                </c:pt>
                <c:pt idx="16">
                  <c:v>44</c:v>
                </c:pt>
                <c:pt idx="17">
                  <c:v>44</c:v>
                </c:pt>
                <c:pt idx="18">
                  <c:v>53.3</c:v>
                </c:pt>
                <c:pt idx="19">
                  <c:v>55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0-2A64-411B-9B6F-DF63A399901D}"/>
            </c:ext>
          </c:extLst>
        </c:ser>
        <c:ser>
          <c:idx val="1"/>
          <c:order val="5"/>
          <c:tx>
            <c:v>BH-2.</c:v>
          </c:tx>
          <c:spPr>
            <a:ln w="31750"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'90%'!$F$4:$F$24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1.65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2.4750000000000001</c:v>
                </c:pt>
                <c:pt idx="10">
                  <c:v>2.9750000000000001</c:v>
                </c:pt>
                <c:pt idx="11">
                  <c:v>4.05</c:v>
                </c:pt>
                <c:pt idx="12">
                  <c:v>4.125</c:v>
                </c:pt>
                <c:pt idx="13">
                  <c:v>6.5</c:v>
                </c:pt>
                <c:pt idx="14">
                  <c:v>6.3250000000000002</c:v>
                </c:pt>
                <c:pt idx="15">
                  <c:v>10.525</c:v>
                </c:pt>
                <c:pt idx="16">
                  <c:v>11.85</c:v>
                </c:pt>
                <c:pt idx="17">
                  <c:v>13.5</c:v>
                </c:pt>
                <c:pt idx="18">
                  <c:v>12.8</c:v>
                </c:pt>
                <c:pt idx="19">
                  <c:v>26.725000000000001</c:v>
                </c:pt>
                <c:pt idx="20">
                  <c:v>31.675000000000001</c:v>
                </c:pt>
              </c:numCache>
            </c:numRef>
          </c:xVal>
          <c:yVal>
            <c:numRef>
              <c:f>'90%'!$E$4:$E$24</c:f>
              <c:numCache>
                <c:formatCode>General</c:formatCode>
                <c:ptCount val="21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40.299999999999997</c:v>
                </c:pt>
                <c:pt idx="16">
                  <c:v>42</c:v>
                </c:pt>
                <c:pt idx="17">
                  <c:v>44</c:v>
                </c:pt>
                <c:pt idx="18">
                  <c:v>44</c:v>
                </c:pt>
                <c:pt idx="19">
                  <c:v>53.3</c:v>
                </c:pt>
                <c:pt idx="2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A64-411B-9B6F-DF63A399901D}"/>
            </c:ext>
          </c:extLst>
        </c:ser>
        <c:ser>
          <c:idx val="2"/>
          <c:order val="6"/>
          <c:tx>
            <c:v>BH-3</c:v>
          </c:tx>
          <c:spPr>
            <a:ln>
              <a:solidFill>
                <a:srgbClr val="FF0000"/>
              </a:solidFill>
              <a:prstDash val="sysDash"/>
            </a:ln>
          </c:spPr>
          <c:marker>
            <c:symbol val="none"/>
          </c:marker>
          <c:dPt>
            <c:idx val="23"/>
            <c:bubble3D val="0"/>
            <c:spPr>
              <a:ln w="31750">
                <a:solidFill>
                  <a:srgbClr val="FF0000"/>
                </a:solidFill>
                <a:prstDash val="sysDash"/>
              </a:ln>
            </c:spPr>
            <c:extLst>
              <c:ext xmlns:c16="http://schemas.microsoft.com/office/drawing/2014/chart" uri="{C3380CC4-5D6E-409C-BE32-E72D297353CC}">
                <c16:uniqueId val="{00000003-2A64-411B-9B6F-DF63A399901D}"/>
              </c:ext>
            </c:extLst>
          </c:dPt>
          <c:xVal>
            <c:numRef>
              <c:f>'90%'!$J$4:$J$28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1.65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2.4750000000000001</c:v>
                </c:pt>
                <c:pt idx="10">
                  <c:v>2.8</c:v>
                </c:pt>
                <c:pt idx="11">
                  <c:v>3.875</c:v>
                </c:pt>
                <c:pt idx="12">
                  <c:v>3.9249999999999998</c:v>
                </c:pt>
                <c:pt idx="13">
                  <c:v>5.1749999999999998</c:v>
                </c:pt>
                <c:pt idx="14">
                  <c:v>5.1749999999999998</c:v>
                </c:pt>
                <c:pt idx="15">
                  <c:v>8.0500000000000007</c:v>
                </c:pt>
                <c:pt idx="16">
                  <c:v>9.2750000000000004</c:v>
                </c:pt>
                <c:pt idx="17">
                  <c:v>38.674999999999997</c:v>
                </c:pt>
                <c:pt idx="18">
                  <c:v>44.2</c:v>
                </c:pt>
                <c:pt idx="19">
                  <c:v>42.75</c:v>
                </c:pt>
                <c:pt idx="20">
                  <c:v>54.2</c:v>
                </c:pt>
                <c:pt idx="21">
                  <c:v>76</c:v>
                </c:pt>
                <c:pt idx="22">
                  <c:v>154.375</c:v>
                </c:pt>
                <c:pt idx="23">
                  <c:v>575.77499999999998</c:v>
                </c:pt>
                <c:pt idx="24">
                  <c:v>1484.45</c:v>
                </c:pt>
              </c:numCache>
              <c:extLst xmlns:c15="http://schemas.microsoft.com/office/drawing/2012/chart"/>
            </c:numRef>
          </c:xVal>
          <c:yVal>
            <c:numRef>
              <c:f>'90%'!$I$4:$I$28</c:f>
              <c:numCache>
                <c:formatCode>General</c:formatCode>
                <c:ptCount val="25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36.299999999999997</c:v>
                </c:pt>
                <c:pt idx="16">
                  <c:v>38</c:v>
                </c:pt>
                <c:pt idx="17">
                  <c:v>42.8</c:v>
                </c:pt>
                <c:pt idx="18">
                  <c:v>44</c:v>
                </c:pt>
                <c:pt idx="19">
                  <c:v>44</c:v>
                </c:pt>
                <c:pt idx="20">
                  <c:v>45.8</c:v>
                </c:pt>
                <c:pt idx="21">
                  <c:v>48</c:v>
                </c:pt>
                <c:pt idx="22">
                  <c:v>51.1</c:v>
                </c:pt>
                <c:pt idx="23">
                  <c:v>54.1</c:v>
                </c:pt>
                <c:pt idx="24">
                  <c:v>55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4-2A64-411B-9B6F-DF63A399901D}"/>
            </c:ext>
          </c:extLst>
        </c:ser>
        <c:ser>
          <c:idx val="3"/>
          <c:order val="7"/>
          <c:tx>
            <c:v>BH-4</c:v>
          </c:tx>
          <c:spPr>
            <a:ln w="31750">
              <a:solidFill>
                <a:srgbClr val="2501BF"/>
              </a:solidFill>
              <a:prstDash val="sysDash"/>
            </a:ln>
          </c:spPr>
          <c:marker>
            <c:symbol val="none"/>
          </c:marker>
          <c:xVal>
            <c:numRef>
              <c:f>'90%'!$O$4:$O$29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1.65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2.4750000000000001</c:v>
                </c:pt>
                <c:pt idx="10">
                  <c:v>2.5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3.875</c:v>
                </c:pt>
                <c:pt idx="15">
                  <c:v>4.3499999999999996</c:v>
                </c:pt>
                <c:pt idx="16">
                  <c:v>4.45</c:v>
                </c:pt>
                <c:pt idx="17">
                  <c:v>4.5</c:v>
                </c:pt>
                <c:pt idx="18">
                  <c:v>8.6999999999999993</c:v>
                </c:pt>
                <c:pt idx="19">
                  <c:v>9.3249999999999993</c:v>
                </c:pt>
                <c:pt idx="20">
                  <c:v>11.5</c:v>
                </c:pt>
                <c:pt idx="21">
                  <c:v>10.95</c:v>
                </c:pt>
                <c:pt idx="22">
                  <c:v>33.375</c:v>
                </c:pt>
                <c:pt idx="23">
                  <c:v>48.2</c:v>
                </c:pt>
                <c:pt idx="24">
                  <c:v>78.875</c:v>
                </c:pt>
                <c:pt idx="25">
                  <c:v>140.1</c:v>
                </c:pt>
              </c:numCache>
              <c:extLst xmlns:c15="http://schemas.microsoft.com/office/drawing/2012/chart"/>
            </c:numRef>
          </c:xVal>
          <c:yVal>
            <c:numRef>
              <c:f>'90%'!$N$4:$N$29</c:f>
              <c:numCache>
                <c:formatCode>General</c:formatCode>
                <c:ptCount val="26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21.1</c:v>
                </c:pt>
                <c:pt idx="10">
                  <c:v>22</c:v>
                </c:pt>
                <c:pt idx="11">
                  <c:v>22</c:v>
                </c:pt>
                <c:pt idx="12">
                  <c:v>24.1</c:v>
                </c:pt>
                <c:pt idx="13">
                  <c:v>27.1</c:v>
                </c:pt>
                <c:pt idx="14">
                  <c:v>30.9</c:v>
                </c:pt>
                <c:pt idx="15">
                  <c:v>32.299999999999997</c:v>
                </c:pt>
                <c:pt idx="16">
                  <c:v>33</c:v>
                </c:pt>
                <c:pt idx="17">
                  <c:v>33</c:v>
                </c:pt>
                <c:pt idx="18">
                  <c:v>41.3</c:v>
                </c:pt>
                <c:pt idx="19">
                  <c:v>42</c:v>
                </c:pt>
                <c:pt idx="20">
                  <c:v>44</c:v>
                </c:pt>
                <c:pt idx="21">
                  <c:v>44</c:v>
                </c:pt>
                <c:pt idx="22">
                  <c:v>46.3</c:v>
                </c:pt>
                <c:pt idx="23">
                  <c:v>49.3</c:v>
                </c:pt>
                <c:pt idx="24">
                  <c:v>52.3</c:v>
                </c:pt>
                <c:pt idx="25">
                  <c:v>55</c:v>
                </c:pt>
              </c:numCache>
              <c:extLst xmlns:c15="http://schemas.microsoft.com/office/drawing/2012/chart"/>
            </c:numRef>
          </c:yVal>
          <c:smooth val="0"/>
          <c:extLst>
            <c:ext xmlns:c16="http://schemas.microsoft.com/office/drawing/2014/chart" uri="{C3380CC4-5D6E-409C-BE32-E72D297353CC}">
              <c16:uniqueId val="{00000005-2A64-411B-9B6F-DF63A39990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898944"/>
        <c:axId val="638892280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0"/>
                <c:tx>
                  <c:v>Soil Layer</c:v>
                </c:tx>
                <c:spPr>
                  <a:ln w="12700">
                    <a:solidFill>
                      <a:schemeClr val="bg2">
                        <a:lumMod val="50000"/>
                      </a:schemeClr>
                    </a:solidFill>
                    <a:prstDash val="dash"/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Input!$H$3:$H$93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1000</c:v>
                      </c:pt>
                      <c:pt idx="3">
                        <c:v>0</c:v>
                      </c:pt>
                      <c:pt idx="4">
                        <c:v>1000</c:v>
                      </c:pt>
                      <c:pt idx="6">
                        <c:v>0</c:v>
                      </c:pt>
                      <c:pt idx="7">
                        <c:v>1000</c:v>
                      </c:pt>
                      <c:pt idx="9">
                        <c:v>0</c:v>
                      </c:pt>
                      <c:pt idx="10">
                        <c:v>1000</c:v>
                      </c:pt>
                      <c:pt idx="12">
                        <c:v>0</c:v>
                      </c:pt>
                      <c:pt idx="13">
                        <c:v>1000</c:v>
                      </c:pt>
                      <c:pt idx="15">
                        <c:v>0</c:v>
                      </c:pt>
                      <c:pt idx="16">
                        <c:v>1000</c:v>
                      </c:pt>
                      <c:pt idx="18">
                        <c:v>0</c:v>
                      </c:pt>
                      <c:pt idx="19">
                        <c:v>1000</c:v>
                      </c:pt>
                      <c:pt idx="21">
                        <c:v>0</c:v>
                      </c:pt>
                      <c:pt idx="22">
                        <c:v>1000</c:v>
                      </c:pt>
                      <c:pt idx="24">
                        <c:v>0</c:v>
                      </c:pt>
                      <c:pt idx="25">
                        <c:v>1000</c:v>
                      </c:pt>
                      <c:pt idx="27">
                        <c:v>0</c:v>
                      </c:pt>
                      <c:pt idx="28">
                        <c:v>1000</c:v>
                      </c:pt>
                      <c:pt idx="30">
                        <c:v>0</c:v>
                      </c:pt>
                      <c:pt idx="31">
                        <c:v>1000</c:v>
                      </c:pt>
                      <c:pt idx="33">
                        <c:v>0</c:v>
                      </c:pt>
                      <c:pt idx="34">
                        <c:v>1000</c:v>
                      </c:pt>
                      <c:pt idx="36">
                        <c:v>0</c:v>
                      </c:pt>
                      <c:pt idx="37">
                        <c:v>1000</c:v>
                      </c:pt>
                      <c:pt idx="39">
                        <c:v>0</c:v>
                      </c:pt>
                      <c:pt idx="40">
                        <c:v>1000</c:v>
                      </c:pt>
                      <c:pt idx="42">
                        <c:v>0</c:v>
                      </c:pt>
                      <c:pt idx="43">
                        <c:v>1000</c:v>
                      </c:pt>
                      <c:pt idx="45">
                        <c:v>0</c:v>
                      </c:pt>
                      <c:pt idx="46">
                        <c:v>1000</c:v>
                      </c:pt>
                      <c:pt idx="48">
                        <c:v>0</c:v>
                      </c:pt>
                      <c:pt idx="49">
                        <c:v>1000</c:v>
                      </c:pt>
                      <c:pt idx="51">
                        <c:v>0</c:v>
                      </c:pt>
                      <c:pt idx="52">
                        <c:v>1000</c:v>
                      </c:pt>
                      <c:pt idx="54">
                        <c:v>0</c:v>
                      </c:pt>
                      <c:pt idx="55">
                        <c:v>1000</c:v>
                      </c:pt>
                      <c:pt idx="57">
                        <c:v>0</c:v>
                      </c:pt>
                      <c:pt idx="58">
                        <c:v>1000</c:v>
                      </c:pt>
                      <c:pt idx="60">
                        <c:v>0</c:v>
                      </c:pt>
                      <c:pt idx="61">
                        <c:v>1000</c:v>
                      </c:pt>
                      <c:pt idx="63">
                        <c:v>0</c:v>
                      </c:pt>
                      <c:pt idx="64">
                        <c:v>1000</c:v>
                      </c:pt>
                      <c:pt idx="66">
                        <c:v>0</c:v>
                      </c:pt>
                      <c:pt idx="67">
                        <c:v>1000</c:v>
                      </c:pt>
                      <c:pt idx="69">
                        <c:v>0</c:v>
                      </c:pt>
                      <c:pt idx="70">
                        <c:v>1000</c:v>
                      </c:pt>
                      <c:pt idx="72">
                        <c:v>0</c:v>
                      </c:pt>
                      <c:pt idx="73">
                        <c:v>1000</c:v>
                      </c:pt>
                      <c:pt idx="75">
                        <c:v>0</c:v>
                      </c:pt>
                      <c:pt idx="76">
                        <c:v>1000</c:v>
                      </c:pt>
                      <c:pt idx="78">
                        <c:v>0</c:v>
                      </c:pt>
                      <c:pt idx="79">
                        <c:v>1000</c:v>
                      </c:pt>
                      <c:pt idx="81">
                        <c:v>0</c:v>
                      </c:pt>
                      <c:pt idx="82">
                        <c:v>1000</c:v>
                      </c:pt>
                      <c:pt idx="84">
                        <c:v>0</c:v>
                      </c:pt>
                      <c:pt idx="85">
                        <c:v>1000</c:v>
                      </c:pt>
                      <c:pt idx="87">
                        <c:v>0</c:v>
                      </c:pt>
                      <c:pt idx="88">
                        <c:v>1000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Input!$G$3:$G$93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11.8</c:v>
                      </c:pt>
                      <c:pt idx="1">
                        <c:v>11.8</c:v>
                      </c:pt>
                      <c:pt idx="3">
                        <c:v>18</c:v>
                      </c:pt>
                      <c:pt idx="4">
                        <c:v>18</c:v>
                      </c:pt>
                      <c:pt idx="6">
                        <c:v>23.5</c:v>
                      </c:pt>
                      <c:pt idx="7">
                        <c:v>23.5</c:v>
                      </c:pt>
                      <c:pt idx="9">
                        <c:v>27</c:v>
                      </c:pt>
                      <c:pt idx="10">
                        <c:v>27</c:v>
                      </c:pt>
                      <c:pt idx="12">
                        <c:v>37.5</c:v>
                      </c:pt>
                      <c:pt idx="13">
                        <c:v>37.5</c:v>
                      </c:pt>
                      <c:pt idx="15">
                        <c:v>43</c:v>
                      </c:pt>
                      <c:pt idx="16">
                        <c:v>43</c:v>
                      </c:pt>
                      <c:pt idx="18">
                        <c:v>46</c:v>
                      </c:pt>
                      <c:pt idx="19">
                        <c:v>46</c:v>
                      </c:pt>
                      <c:pt idx="21">
                        <c:v>54</c:v>
                      </c:pt>
                      <c:pt idx="22">
                        <c:v>54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7">
                        <c:v>78.7</c:v>
                      </c:pt>
                      <c:pt idx="28">
                        <c:v>78.7</c:v>
                      </c:pt>
                      <c:pt idx="30">
                        <c:v>91.3</c:v>
                      </c:pt>
                      <c:pt idx="31">
                        <c:v>91.3</c:v>
                      </c:pt>
                      <c:pt idx="33">
                        <c:v>93</c:v>
                      </c:pt>
                      <c:pt idx="34">
                        <c:v>93</c:v>
                      </c:pt>
                      <c:pt idx="36">
                        <c:v>104</c:v>
                      </c:pt>
                      <c:pt idx="37">
                        <c:v>104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6-2A64-411B-9B6F-DF63A399901D}"/>
                  </c:ext>
                </c:extLst>
              </c15:ser>
            </c15:filteredScatterSeries>
            <c15:filteredScatterSeries>
              <c15:ser>
                <c:idx val="5"/>
                <c:order val="1"/>
                <c:tx>
                  <c:v>Add-on Penetration</c:v>
                </c:tx>
                <c:spPr>
                  <a:ln w="25400">
                    <a:solidFill>
                      <a:schemeClr val="tx1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Input!$K$3:$K$19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0</c:v>
                      </c:pt>
                      <c:pt idx="1">
                        <c:v>250</c:v>
                      </c:pt>
                      <c:pt idx="3">
                        <c:v>0</c:v>
                      </c:pt>
                      <c:pt idx="4">
                        <c:v>250</c:v>
                      </c:pt>
                      <c:pt idx="6">
                        <c:v>0</c:v>
                      </c:pt>
                      <c:pt idx="7">
                        <c:v>250</c:v>
                      </c:pt>
                      <c:pt idx="9">
                        <c:v>0</c:v>
                      </c:pt>
                      <c:pt idx="10">
                        <c:v>250</c:v>
                      </c:pt>
                      <c:pt idx="12">
                        <c:v>0</c:v>
                      </c:pt>
                      <c:pt idx="13">
                        <c:v>250</c:v>
                      </c:pt>
                      <c:pt idx="15">
                        <c:v>0</c:v>
                      </c:pt>
                      <c:pt idx="16">
                        <c:v>250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Input!$J$3:$J$19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11</c:v>
                      </c:pt>
                      <c:pt idx="1">
                        <c:v>11</c:v>
                      </c:pt>
                      <c:pt idx="3">
                        <c:v>22</c:v>
                      </c:pt>
                      <c:pt idx="4">
                        <c:v>22</c:v>
                      </c:pt>
                      <c:pt idx="6">
                        <c:v>33</c:v>
                      </c:pt>
                      <c:pt idx="7">
                        <c:v>33</c:v>
                      </c:pt>
                      <c:pt idx="9">
                        <c:v>44</c:v>
                      </c:pt>
                      <c:pt idx="10">
                        <c:v>44</c:v>
                      </c:pt>
                      <c:pt idx="12">
                        <c:v>55</c:v>
                      </c:pt>
                      <c:pt idx="13">
                        <c:v>55</c:v>
                      </c:pt>
                      <c:pt idx="15">
                        <c:v>65</c:v>
                      </c:pt>
                      <c:pt idx="16">
                        <c:v>65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A64-411B-9B6F-DF63A399901D}"/>
                  </c:ext>
                </c:extLst>
              </c15:ser>
            </c15:filteredScatterSeries>
            <c15:filteredScatterSeries>
              <c15:ser>
                <c:idx val="6"/>
                <c:order val="2"/>
                <c:tx>
                  <c:v>Soil Layer Labels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Input!$I$3:$I$32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250</c:v>
                      </c:pt>
                      <c:pt idx="1">
                        <c:v>250</c:v>
                      </c:pt>
                      <c:pt idx="2">
                        <c:v>250</c:v>
                      </c:pt>
                      <c:pt idx="3">
                        <c:v>250</c:v>
                      </c:pt>
                      <c:pt idx="4">
                        <c:v>250</c:v>
                      </c:pt>
                      <c:pt idx="5">
                        <c:v>250</c:v>
                      </c:pt>
                      <c:pt idx="6">
                        <c:v>250</c:v>
                      </c:pt>
                      <c:pt idx="7">
                        <c:v>250</c:v>
                      </c:pt>
                      <c:pt idx="8">
                        <c:v>250</c:v>
                      </c:pt>
                      <c:pt idx="9">
                        <c:v>250</c:v>
                      </c:pt>
                      <c:pt idx="10">
                        <c:v>250</c:v>
                      </c:pt>
                      <c:pt idx="11">
                        <c:v>250</c:v>
                      </c:pt>
                      <c:pt idx="12">
                        <c:v>250</c:v>
                      </c:pt>
                      <c:pt idx="13">
                        <c:v>250</c:v>
                      </c:pt>
                      <c:pt idx="14">
                        <c:v>250</c:v>
                      </c:pt>
                      <c:pt idx="15">
                        <c:v>250</c:v>
                      </c:pt>
                      <c:pt idx="16">
                        <c:v>250</c:v>
                      </c:pt>
                      <c:pt idx="17">
                        <c:v>250</c:v>
                      </c:pt>
                      <c:pt idx="18">
                        <c:v>250</c:v>
                      </c:pt>
                      <c:pt idx="19">
                        <c:v>250</c:v>
                      </c:pt>
                      <c:pt idx="20">
                        <c:v>250</c:v>
                      </c:pt>
                      <c:pt idx="21">
                        <c:v>250</c:v>
                      </c:pt>
                      <c:pt idx="22">
                        <c:v>250</c:v>
                      </c:pt>
                      <c:pt idx="23">
                        <c:v>250</c:v>
                      </c:pt>
                      <c:pt idx="24">
                        <c:v>250</c:v>
                      </c:pt>
                      <c:pt idx="25">
                        <c:v>250</c:v>
                      </c:pt>
                      <c:pt idx="26">
                        <c:v>250</c:v>
                      </c:pt>
                      <c:pt idx="27">
                        <c:v>250</c:v>
                      </c:pt>
                      <c:pt idx="28">
                        <c:v>250</c:v>
                      </c:pt>
                      <c:pt idx="29">
                        <c:v>250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Input!$D$3:$D$32</c15:sqref>
                        </c15:formulaRef>
                      </c:ext>
                    </c:extLst>
                    <c:numCache>
                      <c:formatCode>0.00</c:formatCode>
                      <c:ptCount val="30"/>
                      <c:pt idx="0">
                        <c:v>11.8</c:v>
                      </c:pt>
                      <c:pt idx="1">
                        <c:v>18</c:v>
                      </c:pt>
                      <c:pt idx="2">
                        <c:v>23.5</c:v>
                      </c:pt>
                      <c:pt idx="3">
                        <c:v>27</c:v>
                      </c:pt>
                      <c:pt idx="4">
                        <c:v>37.5</c:v>
                      </c:pt>
                      <c:pt idx="5">
                        <c:v>43</c:v>
                      </c:pt>
                      <c:pt idx="6">
                        <c:v>46</c:v>
                      </c:pt>
                      <c:pt idx="7">
                        <c:v>54</c:v>
                      </c:pt>
                      <c:pt idx="8">
                        <c:v>73</c:v>
                      </c:pt>
                      <c:pt idx="9">
                        <c:v>78.7</c:v>
                      </c:pt>
                      <c:pt idx="10">
                        <c:v>91.3</c:v>
                      </c:pt>
                      <c:pt idx="11">
                        <c:v>93</c:v>
                      </c:pt>
                      <c:pt idx="12">
                        <c:v>104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A64-411B-9B6F-DF63A399901D}"/>
                  </c:ext>
                </c:extLst>
              </c15:ser>
            </c15:filteredScatterSeries>
            <c15:filteredScatterSeries>
              <c15:ser>
                <c:idx val="7"/>
                <c:order val="3"/>
                <c:tx>
                  <c:v>SWP/Efficiency</c:v>
                </c:tx>
                <c:spPr>
                  <a:ln w="15875">
                    <a:solidFill>
                      <a:schemeClr val="tx1"/>
                    </a:solidFill>
                    <a:tailEnd type="triangle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'Additional Input'!$D$4:$D$32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1">
                        <c:v>0</c:v>
                      </c:pt>
                      <c:pt idx="4">
                        <c:v>0</c:v>
                      </c:pt>
                      <c:pt idx="7">
                        <c:v>0</c:v>
                      </c:pt>
                      <c:pt idx="10">
                        <c:v>0</c:v>
                      </c:pt>
                      <c:pt idx="13">
                        <c:v>0</c:v>
                      </c:pt>
                      <c:pt idx="16">
                        <c:v>0</c:v>
                      </c:pt>
                      <c:pt idx="19">
                        <c:v>0</c:v>
                      </c:pt>
                      <c:pt idx="22">
                        <c:v>0</c:v>
                      </c:pt>
                      <c:pt idx="25">
                        <c:v>0</c:v>
                      </c:pt>
                      <c:pt idx="28">
                        <c:v>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'Additional Input'!$C$4:$C$32</c15:sqref>
                        </c15:formulaRef>
                      </c:ext>
                    </c:extLst>
                    <c:numCache>
                      <c:formatCode>General</c:formatCode>
                      <c:ptCount val="29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A64-411B-9B6F-DF63A399901D}"/>
                  </c:ext>
                </c:extLst>
              </c15:ser>
            </c15:filteredScatterSeries>
            <c15:filteredScatterSeries>
              <c15:ser>
                <c:idx val="10"/>
                <c:order val="8"/>
                <c:tx>
                  <c:v>BH-2-70%</c:v>
                </c:tx>
                <c:spPr>
                  <a:ln>
                    <a:solidFill>
                      <a:srgbClr val="C00000"/>
                    </a:solidFill>
                    <a:prstDash val="sys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'Predicted Blow counts'!$I$4:$I$24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1.875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2.8250000000000002</c:v>
                      </c:pt>
                      <c:pt idx="10">
                        <c:v>3.4</c:v>
                      </c:pt>
                      <c:pt idx="11">
                        <c:v>4.5999999999999996</c:v>
                      </c:pt>
                      <c:pt idx="12">
                        <c:v>4.6749999999999998</c:v>
                      </c:pt>
                      <c:pt idx="13">
                        <c:v>7.625</c:v>
                      </c:pt>
                      <c:pt idx="14">
                        <c:v>7.4</c:v>
                      </c:pt>
                      <c:pt idx="15">
                        <c:v>12.824999999999999</c:v>
                      </c:pt>
                      <c:pt idx="16">
                        <c:v>14.5</c:v>
                      </c:pt>
                      <c:pt idx="17">
                        <c:v>16.149999999999999</c:v>
                      </c:pt>
                      <c:pt idx="18">
                        <c:v>15.65</c:v>
                      </c:pt>
                      <c:pt idx="19">
                        <c:v>34.700000000000003</c:v>
                      </c:pt>
                      <c:pt idx="20">
                        <c:v>42.45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'Predicted Blow counts'!$F$4:$F$24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40.299999999999997</c:v>
                      </c:pt>
                      <c:pt idx="16">
                        <c:v>42</c:v>
                      </c:pt>
                      <c:pt idx="17">
                        <c:v>44</c:v>
                      </c:pt>
                      <c:pt idx="18">
                        <c:v>44</c:v>
                      </c:pt>
                      <c:pt idx="19">
                        <c:v>53.3</c:v>
                      </c:pt>
                      <c:pt idx="20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2A64-411B-9B6F-DF63A399901D}"/>
                  </c:ext>
                </c:extLst>
              </c15:ser>
            </c15:filteredScatterSeries>
            <c15:filteredScatterSeries>
              <c15:ser>
                <c:idx val="9"/>
                <c:order val="9"/>
                <c:tx>
                  <c:v>BH-2-50%</c:v>
                </c:tx>
                <c:spPr>
                  <a:ln>
                    <a:solidFill>
                      <a:srgbClr val="00B0F0"/>
                    </a:solidFill>
                    <a:prstDash val="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'Predicted Blow counts'!$H$4:$H$24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2.2250000000000001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3.3250000000000002</c:v>
                      </c:pt>
                      <c:pt idx="10">
                        <c:v>4.0999999999999996</c:v>
                      </c:pt>
                      <c:pt idx="11">
                        <c:v>5.1749999999999998</c:v>
                      </c:pt>
                      <c:pt idx="12">
                        <c:v>5.1749999999999998</c:v>
                      </c:pt>
                      <c:pt idx="13">
                        <c:v>9.5250000000000004</c:v>
                      </c:pt>
                      <c:pt idx="14">
                        <c:v>9.1750000000000007</c:v>
                      </c:pt>
                      <c:pt idx="15">
                        <c:v>16.925000000000001</c:v>
                      </c:pt>
                      <c:pt idx="16">
                        <c:v>18.7</c:v>
                      </c:pt>
                      <c:pt idx="17">
                        <c:v>20.55</c:v>
                      </c:pt>
                      <c:pt idx="18">
                        <c:v>19.975000000000001</c:v>
                      </c:pt>
                      <c:pt idx="19">
                        <c:v>52.1</c:v>
                      </c:pt>
                      <c:pt idx="20">
                        <c:v>68.349999999999994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'Predicted Blow counts'!$F$4:$F$24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40.299999999999997</c:v>
                      </c:pt>
                      <c:pt idx="16">
                        <c:v>42</c:v>
                      </c:pt>
                      <c:pt idx="17">
                        <c:v>44</c:v>
                      </c:pt>
                      <c:pt idx="18">
                        <c:v>44</c:v>
                      </c:pt>
                      <c:pt idx="19">
                        <c:v>53.3</c:v>
                      </c:pt>
                      <c:pt idx="20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2A64-411B-9B6F-DF63A399901D}"/>
                  </c:ext>
                </c:extLst>
              </c15:ser>
            </c15:filteredScatterSeries>
            <c15:filteredScatterSeries>
              <c15:ser>
                <c:idx val="11"/>
                <c:order val="10"/>
                <c:tx>
                  <c:v>BH-2-15%</c:v>
                </c:tx>
                <c:spPr>
                  <a:ln>
                    <a:solidFill>
                      <a:srgbClr val="FC30E4"/>
                    </a:solidFill>
                    <a:prstDash val="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'Predicted Blow counts'!$K$4:$K$24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4.0250000000000004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5.1749999999999998</c:v>
                      </c:pt>
                      <c:pt idx="10">
                        <c:v>6.7</c:v>
                      </c:pt>
                      <c:pt idx="11">
                        <c:v>5.1749999999999998</c:v>
                      </c:pt>
                      <c:pt idx="12">
                        <c:v>6</c:v>
                      </c:pt>
                      <c:pt idx="13">
                        <c:v>24.1</c:v>
                      </c:pt>
                      <c:pt idx="14">
                        <c:v>22.3</c:v>
                      </c:pt>
                      <c:pt idx="15">
                        <c:v>44.174999999999997</c:v>
                      </c:pt>
                      <c:pt idx="16">
                        <c:v>50.65</c:v>
                      </c:pt>
                      <c:pt idx="17">
                        <c:v>60.9</c:v>
                      </c:pt>
                      <c:pt idx="18">
                        <c:v>56.875</c:v>
                      </c:pt>
                      <c:pt idx="19">
                        <c:v>2499.75</c:v>
                      </c:pt>
                      <c:pt idx="20">
                        <c:v>2499.75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'Predicted Blow counts'!$F$4:$F$24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40.299999999999997</c:v>
                      </c:pt>
                      <c:pt idx="16">
                        <c:v>42</c:v>
                      </c:pt>
                      <c:pt idx="17">
                        <c:v>44</c:v>
                      </c:pt>
                      <c:pt idx="18">
                        <c:v>44</c:v>
                      </c:pt>
                      <c:pt idx="19">
                        <c:v>53.3</c:v>
                      </c:pt>
                      <c:pt idx="20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2A64-411B-9B6F-DF63A399901D}"/>
                  </c:ext>
                </c:extLst>
              </c15:ser>
            </c15:filteredScatterSeries>
            <c15:filteredScatterSeries>
              <c15:ser>
                <c:idx val="8"/>
                <c:order val="11"/>
                <c:tx>
                  <c:v>BH-2-10%</c:v>
                </c:tx>
                <c:spPr>
                  <a:ln>
                    <a:solidFill>
                      <a:srgbClr val="FF0000"/>
                    </a:solidFill>
                    <a:prstDash val="sys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'Predicted Blow counts'!$G$4:$G$24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4.875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5.1749999999999998</c:v>
                      </c:pt>
                      <c:pt idx="10">
                        <c:v>9.125</c:v>
                      </c:pt>
                      <c:pt idx="11">
                        <c:v>7.2</c:v>
                      </c:pt>
                      <c:pt idx="12">
                        <c:v>8.3249999999999993</c:v>
                      </c:pt>
                      <c:pt idx="13">
                        <c:v>35.6</c:v>
                      </c:pt>
                      <c:pt idx="14">
                        <c:v>32</c:v>
                      </c:pt>
                      <c:pt idx="15">
                        <c:v>66.075000000000003</c:v>
                      </c:pt>
                      <c:pt idx="16">
                        <c:v>79.424999999999997</c:v>
                      </c:pt>
                      <c:pt idx="17">
                        <c:v>102.8</c:v>
                      </c:pt>
                      <c:pt idx="18">
                        <c:v>92.924999999999997</c:v>
                      </c:pt>
                      <c:pt idx="19">
                        <c:v>2499.75</c:v>
                      </c:pt>
                      <c:pt idx="20">
                        <c:v>2499.75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'Predicted Blow counts'!$F$4:$F$24</c15:sqref>
                        </c15:formulaRef>
                      </c:ext>
                    </c:extLst>
                    <c:numCache>
                      <c:formatCode>General</c:formatCode>
                      <c:ptCount val="21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40.299999999999997</c:v>
                      </c:pt>
                      <c:pt idx="16">
                        <c:v>42</c:v>
                      </c:pt>
                      <c:pt idx="17">
                        <c:v>44</c:v>
                      </c:pt>
                      <c:pt idx="18">
                        <c:v>44</c:v>
                      </c:pt>
                      <c:pt idx="19">
                        <c:v>53.3</c:v>
                      </c:pt>
                      <c:pt idx="20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2A64-411B-9B6F-DF63A399901D}"/>
                  </c:ext>
                </c:extLst>
              </c15:ser>
            </c15:filteredScatterSeries>
          </c:ext>
        </c:extLst>
      </c:scatterChart>
      <c:valAx>
        <c:axId val="638898944"/>
        <c:scaling>
          <c:orientation val="minMax"/>
          <c:max val="250"/>
          <c:min val="0"/>
        </c:scaling>
        <c:delete val="0"/>
        <c:axPos val="t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 baseline="0"/>
            </a:pPr>
            <a:endParaRPr lang="en-US"/>
          </a:p>
        </c:txPr>
        <c:crossAx val="638892280"/>
        <c:crosses val="autoZero"/>
        <c:crossBetween val="midCat"/>
        <c:majorUnit val="25"/>
        <c:minorUnit val="4.0000000000000008E-2"/>
      </c:valAx>
      <c:valAx>
        <c:axId val="638892280"/>
        <c:scaling>
          <c:orientation val="maxMin"/>
          <c:max val="6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 baseline="0"/>
            </a:pPr>
            <a:endParaRPr lang="en-US"/>
          </a:p>
        </c:txPr>
        <c:crossAx val="638898944"/>
        <c:crosses val="autoZero"/>
        <c:crossBetween val="midCat"/>
        <c:majorUnit val="5"/>
      </c:valAx>
      <c:spPr>
        <a:ln w="25400"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24524945385902538"/>
          <c:y val="0.13186269681097185"/>
          <c:w val="0.23399247432691725"/>
          <c:h val="0.38681141440583583"/>
        </c:manualLayout>
      </c:layout>
      <c:overlay val="0"/>
      <c:spPr>
        <a:solidFill>
          <a:schemeClr val="bg1"/>
        </a:solidFill>
        <a:ln>
          <a:solidFill>
            <a:schemeClr val="dk1"/>
          </a:solidFill>
        </a:ln>
      </c:spPr>
      <c:txPr>
        <a:bodyPr/>
        <a:lstStyle/>
        <a:p>
          <a:pPr>
            <a:defRPr sz="1500" b="1" i="0" baseline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327098685318098E-2"/>
          <c:y val="5.8750498914500474E-2"/>
          <c:w val="0.77950220087337518"/>
          <c:h val="0.91760845190002793"/>
        </c:manualLayout>
      </c:layout>
      <c:scatterChart>
        <c:scatterStyle val="lineMarker"/>
        <c:varyColors val="0"/>
        <c:ser>
          <c:idx val="8"/>
          <c:order val="4"/>
          <c:tx>
            <c:v>Compressive stresses(45%)</c:v>
          </c:tx>
          <c:spPr>
            <a:ln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'C&amp;T'!$B$2:$B$20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15.909000000000001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16.172000000000001</c:v>
                </c:pt>
                <c:pt idx="10">
                  <c:v>16.178000000000001</c:v>
                </c:pt>
                <c:pt idx="11">
                  <c:v>16.457999999999998</c:v>
                </c:pt>
                <c:pt idx="12">
                  <c:v>16.452999999999999</c:v>
                </c:pt>
                <c:pt idx="13">
                  <c:v>16.744</c:v>
                </c:pt>
                <c:pt idx="14">
                  <c:v>16.975000000000001</c:v>
                </c:pt>
                <c:pt idx="15">
                  <c:v>17.096</c:v>
                </c:pt>
                <c:pt idx="16">
                  <c:v>16.994</c:v>
                </c:pt>
                <c:pt idx="17">
                  <c:v>17.265999999999998</c:v>
                </c:pt>
                <c:pt idx="18">
                  <c:v>17.013999999999999</c:v>
                </c:pt>
              </c:numCache>
            </c:numRef>
          </c:xVal>
          <c:yVal>
            <c:numRef>
              <c:f>'C&amp;T'!$A$2:$A$20</c:f>
              <c:numCache>
                <c:formatCode>General</c:formatCode>
                <c:ptCount val="19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34.299999999999997</c:v>
                </c:pt>
                <c:pt idx="16">
                  <c:v>44</c:v>
                </c:pt>
                <c:pt idx="17">
                  <c:v>44</c:v>
                </c:pt>
                <c:pt idx="18">
                  <c:v>53.3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124-4378-85D3-6B6A24C42F24}"/>
            </c:ext>
          </c:extLst>
        </c:ser>
        <c:ser>
          <c:idx val="10"/>
          <c:order val="6"/>
          <c:marker>
            <c:symbol val="none"/>
          </c:marker>
          <c:yVal>
            <c:numLit>
              <c:formatCode>General</c:formatCode>
              <c:ptCount val="1"/>
              <c:pt idx="0">
                <c:v>1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1124-4378-85D3-6B6A24C42F24}"/>
            </c:ext>
          </c:extLst>
        </c:ser>
        <c:ser>
          <c:idx val="0"/>
          <c:order val="11"/>
          <c:tx>
            <c:v>BH-1</c:v>
          </c:tx>
          <c:marker>
            <c:symbol val="none"/>
          </c:marker>
          <c:xVal>
            <c:numRef>
              <c:f>'C&amp;T'!$B$2:$B$21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15.909000000000001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16.172000000000001</c:v>
                </c:pt>
                <c:pt idx="10">
                  <c:v>16.178000000000001</c:v>
                </c:pt>
                <c:pt idx="11">
                  <c:v>16.457999999999998</c:v>
                </c:pt>
                <c:pt idx="12">
                  <c:v>16.452999999999999</c:v>
                </c:pt>
                <c:pt idx="13">
                  <c:v>16.744</c:v>
                </c:pt>
                <c:pt idx="14">
                  <c:v>16.975000000000001</c:v>
                </c:pt>
                <c:pt idx="15">
                  <c:v>17.096</c:v>
                </c:pt>
                <c:pt idx="16">
                  <c:v>16.994</c:v>
                </c:pt>
                <c:pt idx="17">
                  <c:v>17.265999999999998</c:v>
                </c:pt>
                <c:pt idx="18">
                  <c:v>17.013999999999999</c:v>
                </c:pt>
                <c:pt idx="19">
                  <c:v>17.007000000000001</c:v>
                </c:pt>
              </c:numCache>
            </c:numRef>
          </c:xVal>
          <c:yVal>
            <c:numRef>
              <c:f>'C&amp;T'!$A$2:$A$21</c:f>
              <c:numCache>
                <c:formatCode>General</c:formatCode>
                <c:ptCount val="20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34.299999999999997</c:v>
                </c:pt>
                <c:pt idx="16">
                  <c:v>44</c:v>
                </c:pt>
                <c:pt idx="17">
                  <c:v>44</c:v>
                </c:pt>
                <c:pt idx="18">
                  <c:v>53.3</c:v>
                </c:pt>
                <c:pt idx="19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124-4378-85D3-6B6A24C42F24}"/>
            </c:ext>
          </c:extLst>
        </c:ser>
        <c:ser>
          <c:idx val="1"/>
          <c:order val="12"/>
          <c:tx>
            <c:v>BH-2</c:v>
          </c:tx>
          <c:spPr>
            <a:ln w="31750"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'C&amp;T'!$G$2:$G$22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15.909000000000001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16.172000000000001</c:v>
                </c:pt>
                <c:pt idx="10">
                  <c:v>16.172000000000001</c:v>
                </c:pt>
                <c:pt idx="11">
                  <c:v>16.445</c:v>
                </c:pt>
                <c:pt idx="12">
                  <c:v>16.440999999999999</c:v>
                </c:pt>
                <c:pt idx="13">
                  <c:v>16.561</c:v>
                </c:pt>
                <c:pt idx="14">
                  <c:v>16.786999999999999</c:v>
                </c:pt>
                <c:pt idx="15">
                  <c:v>16.832000000000001</c:v>
                </c:pt>
                <c:pt idx="16">
                  <c:v>16.826000000000001</c:v>
                </c:pt>
                <c:pt idx="17">
                  <c:v>16.771999999999998</c:v>
                </c:pt>
                <c:pt idx="18">
                  <c:v>17.04</c:v>
                </c:pt>
                <c:pt idx="19">
                  <c:v>16.797000000000001</c:v>
                </c:pt>
                <c:pt idx="20">
                  <c:v>16.785</c:v>
                </c:pt>
              </c:numCache>
            </c:numRef>
          </c:xVal>
          <c:yVal>
            <c:numRef>
              <c:f>'C&amp;T'!$F$2:$F$22</c:f>
              <c:numCache>
                <c:formatCode>General</c:formatCode>
                <c:ptCount val="21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40.299999999999997</c:v>
                </c:pt>
                <c:pt idx="16">
                  <c:v>42</c:v>
                </c:pt>
                <c:pt idx="17">
                  <c:v>44</c:v>
                </c:pt>
                <c:pt idx="18">
                  <c:v>44</c:v>
                </c:pt>
                <c:pt idx="19">
                  <c:v>53.3</c:v>
                </c:pt>
                <c:pt idx="2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1124-4378-85D3-6B6A24C42F24}"/>
            </c:ext>
          </c:extLst>
        </c:ser>
        <c:ser>
          <c:idx val="2"/>
          <c:order val="13"/>
          <c:tx>
            <c:v>BH-3</c:v>
          </c:tx>
          <c:spPr>
            <a:ln w="31750">
              <a:solidFill>
                <a:srgbClr val="92D050"/>
              </a:solidFill>
              <a:prstDash val="dash"/>
            </a:ln>
          </c:spPr>
          <c:marker>
            <c:symbol val="none"/>
          </c:marker>
          <c:xVal>
            <c:numRef>
              <c:f>'C&amp;T'!$L$2:$L$26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15.909000000000001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16.172000000000001</c:v>
                </c:pt>
                <c:pt idx="10">
                  <c:v>16.164999999999999</c:v>
                </c:pt>
                <c:pt idx="11">
                  <c:v>16.428999999999998</c:v>
                </c:pt>
                <c:pt idx="12">
                  <c:v>16.425000000000001</c:v>
                </c:pt>
                <c:pt idx="13">
                  <c:v>16.388999999999999</c:v>
                </c:pt>
                <c:pt idx="14">
                  <c:v>16.613</c:v>
                </c:pt>
                <c:pt idx="15">
                  <c:v>16.728000000000002</c:v>
                </c:pt>
                <c:pt idx="16">
                  <c:v>16.734999999999999</c:v>
                </c:pt>
                <c:pt idx="17">
                  <c:v>18.722999999999999</c:v>
                </c:pt>
                <c:pt idx="18">
                  <c:v>18.702000000000002</c:v>
                </c:pt>
                <c:pt idx="19">
                  <c:v>18.890999999999998</c:v>
                </c:pt>
                <c:pt idx="20">
                  <c:v>18.742000000000001</c:v>
                </c:pt>
                <c:pt idx="21">
                  <c:v>18.463999999999999</c:v>
                </c:pt>
                <c:pt idx="22">
                  <c:v>17.542000000000002</c:v>
                </c:pt>
                <c:pt idx="23">
                  <c:v>16.827999999999999</c:v>
                </c:pt>
                <c:pt idx="24">
                  <c:v>16.817</c:v>
                </c:pt>
              </c:numCache>
            </c:numRef>
          </c:xVal>
          <c:yVal>
            <c:numRef>
              <c:f>'C&amp;T'!$K$2:$K$26</c:f>
              <c:numCache>
                <c:formatCode>General</c:formatCode>
                <c:ptCount val="25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36.299999999999997</c:v>
                </c:pt>
                <c:pt idx="16">
                  <c:v>38</c:v>
                </c:pt>
                <c:pt idx="17">
                  <c:v>42.8</c:v>
                </c:pt>
                <c:pt idx="18">
                  <c:v>44</c:v>
                </c:pt>
                <c:pt idx="19">
                  <c:v>44</c:v>
                </c:pt>
                <c:pt idx="20">
                  <c:v>45.8</c:v>
                </c:pt>
                <c:pt idx="21">
                  <c:v>48</c:v>
                </c:pt>
                <c:pt idx="22">
                  <c:v>51.1</c:v>
                </c:pt>
                <c:pt idx="23">
                  <c:v>54.1</c:v>
                </c:pt>
                <c:pt idx="24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1124-4378-85D3-6B6A24C42F24}"/>
            </c:ext>
          </c:extLst>
        </c:ser>
        <c:ser>
          <c:idx val="3"/>
          <c:order val="14"/>
          <c:tx>
            <c:v>BH-4</c:v>
          </c:tx>
          <c:spPr>
            <a:ln w="31750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'C&amp;T'!$Q$2:$Q$27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15.904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16.178999999999998</c:v>
                </c:pt>
                <c:pt idx="10">
                  <c:v>16.157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16.213000000000001</c:v>
                </c:pt>
                <c:pt idx="15">
                  <c:v>16.196999999999999</c:v>
                </c:pt>
                <c:pt idx="16">
                  <c:v>16.18</c:v>
                </c:pt>
                <c:pt idx="17">
                  <c:v>16.448</c:v>
                </c:pt>
                <c:pt idx="18">
                  <c:v>16.285</c:v>
                </c:pt>
                <c:pt idx="19">
                  <c:v>16.317</c:v>
                </c:pt>
                <c:pt idx="20">
                  <c:v>16.45</c:v>
                </c:pt>
                <c:pt idx="21">
                  <c:v>16.675000000000001</c:v>
                </c:pt>
                <c:pt idx="22">
                  <c:v>19.411000000000001</c:v>
                </c:pt>
                <c:pt idx="23">
                  <c:v>19.474</c:v>
                </c:pt>
                <c:pt idx="24">
                  <c:v>18.832999999999998</c:v>
                </c:pt>
                <c:pt idx="25">
                  <c:v>17.911000000000001</c:v>
                </c:pt>
              </c:numCache>
            </c:numRef>
          </c:xVal>
          <c:yVal>
            <c:numRef>
              <c:f>'C&amp;T'!$P$2:$P$27</c:f>
              <c:numCache>
                <c:formatCode>General</c:formatCode>
                <c:ptCount val="26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21.1</c:v>
                </c:pt>
                <c:pt idx="10">
                  <c:v>22</c:v>
                </c:pt>
                <c:pt idx="11">
                  <c:v>22</c:v>
                </c:pt>
                <c:pt idx="12">
                  <c:v>24.1</c:v>
                </c:pt>
                <c:pt idx="13">
                  <c:v>27.1</c:v>
                </c:pt>
                <c:pt idx="14">
                  <c:v>30.9</c:v>
                </c:pt>
                <c:pt idx="15">
                  <c:v>32.299999999999997</c:v>
                </c:pt>
                <c:pt idx="16">
                  <c:v>33</c:v>
                </c:pt>
                <c:pt idx="17">
                  <c:v>33</c:v>
                </c:pt>
                <c:pt idx="18">
                  <c:v>41.3</c:v>
                </c:pt>
                <c:pt idx="19">
                  <c:v>42</c:v>
                </c:pt>
                <c:pt idx="20">
                  <c:v>44</c:v>
                </c:pt>
                <c:pt idx="21">
                  <c:v>44</c:v>
                </c:pt>
                <c:pt idx="22">
                  <c:v>46.3</c:v>
                </c:pt>
                <c:pt idx="23">
                  <c:v>49.3</c:v>
                </c:pt>
                <c:pt idx="24">
                  <c:v>52.3</c:v>
                </c:pt>
                <c:pt idx="25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1124-4378-85D3-6B6A24C42F24}"/>
            </c:ext>
          </c:extLst>
        </c:ser>
        <c:ser>
          <c:idx val="15"/>
          <c:order val="15"/>
          <c:tx>
            <c:v>Stress</c:v>
          </c:tx>
          <c:spPr>
            <a:ln w="444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'Compressive Stress'!$P$14:$P$15</c:f>
              <c:numCache>
                <c:formatCode>General</c:formatCode>
                <c:ptCount val="2"/>
                <c:pt idx="0">
                  <c:v>29.75</c:v>
                </c:pt>
                <c:pt idx="1">
                  <c:v>29.75</c:v>
                </c:pt>
              </c:numCache>
            </c:numRef>
          </c:xVal>
          <c:yVal>
            <c:numRef>
              <c:f>'Compressive Stress'!$Q$14:$Q$15</c:f>
              <c:numCache>
                <c:formatCode>General</c:formatCode>
                <c:ptCount val="2"/>
                <c:pt idx="0">
                  <c:v>0</c:v>
                </c:pt>
                <c:pt idx="1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1124-4378-85D3-6B6A24C42F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900512"/>
        <c:axId val="638893064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0"/>
                <c:tx>
                  <c:v>Soil Layer</c:v>
                </c:tx>
                <c:spPr>
                  <a:ln w="12700">
                    <a:solidFill>
                      <a:schemeClr val="bg2">
                        <a:lumMod val="50000"/>
                      </a:schemeClr>
                    </a:solidFill>
                    <a:prstDash val="dash"/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Input!$H$3:$H$93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1000</c:v>
                      </c:pt>
                      <c:pt idx="3">
                        <c:v>0</c:v>
                      </c:pt>
                      <c:pt idx="4">
                        <c:v>1000</c:v>
                      </c:pt>
                      <c:pt idx="6">
                        <c:v>0</c:v>
                      </c:pt>
                      <c:pt idx="7">
                        <c:v>1000</c:v>
                      </c:pt>
                      <c:pt idx="9">
                        <c:v>0</c:v>
                      </c:pt>
                      <c:pt idx="10">
                        <c:v>1000</c:v>
                      </c:pt>
                      <c:pt idx="12">
                        <c:v>0</c:v>
                      </c:pt>
                      <c:pt idx="13">
                        <c:v>1000</c:v>
                      </c:pt>
                      <c:pt idx="15">
                        <c:v>0</c:v>
                      </c:pt>
                      <c:pt idx="16">
                        <c:v>1000</c:v>
                      </c:pt>
                      <c:pt idx="18">
                        <c:v>0</c:v>
                      </c:pt>
                      <c:pt idx="19">
                        <c:v>1000</c:v>
                      </c:pt>
                      <c:pt idx="21">
                        <c:v>0</c:v>
                      </c:pt>
                      <c:pt idx="22">
                        <c:v>1000</c:v>
                      </c:pt>
                      <c:pt idx="24">
                        <c:v>0</c:v>
                      </c:pt>
                      <c:pt idx="25">
                        <c:v>1000</c:v>
                      </c:pt>
                      <c:pt idx="27">
                        <c:v>0</c:v>
                      </c:pt>
                      <c:pt idx="28">
                        <c:v>1000</c:v>
                      </c:pt>
                      <c:pt idx="30">
                        <c:v>0</c:v>
                      </c:pt>
                      <c:pt idx="31">
                        <c:v>1000</c:v>
                      </c:pt>
                      <c:pt idx="33">
                        <c:v>0</c:v>
                      </c:pt>
                      <c:pt idx="34">
                        <c:v>1000</c:v>
                      </c:pt>
                      <c:pt idx="36">
                        <c:v>0</c:v>
                      </c:pt>
                      <c:pt idx="37">
                        <c:v>1000</c:v>
                      </c:pt>
                      <c:pt idx="39">
                        <c:v>0</c:v>
                      </c:pt>
                      <c:pt idx="40">
                        <c:v>1000</c:v>
                      </c:pt>
                      <c:pt idx="42">
                        <c:v>0</c:v>
                      </c:pt>
                      <c:pt idx="43">
                        <c:v>1000</c:v>
                      </c:pt>
                      <c:pt idx="45">
                        <c:v>0</c:v>
                      </c:pt>
                      <c:pt idx="46">
                        <c:v>1000</c:v>
                      </c:pt>
                      <c:pt idx="48">
                        <c:v>0</c:v>
                      </c:pt>
                      <c:pt idx="49">
                        <c:v>1000</c:v>
                      </c:pt>
                      <c:pt idx="51">
                        <c:v>0</c:v>
                      </c:pt>
                      <c:pt idx="52">
                        <c:v>1000</c:v>
                      </c:pt>
                      <c:pt idx="54">
                        <c:v>0</c:v>
                      </c:pt>
                      <c:pt idx="55">
                        <c:v>1000</c:v>
                      </c:pt>
                      <c:pt idx="57">
                        <c:v>0</c:v>
                      </c:pt>
                      <c:pt idx="58">
                        <c:v>1000</c:v>
                      </c:pt>
                      <c:pt idx="60">
                        <c:v>0</c:v>
                      </c:pt>
                      <c:pt idx="61">
                        <c:v>1000</c:v>
                      </c:pt>
                      <c:pt idx="63">
                        <c:v>0</c:v>
                      </c:pt>
                      <c:pt idx="64">
                        <c:v>1000</c:v>
                      </c:pt>
                      <c:pt idx="66">
                        <c:v>0</c:v>
                      </c:pt>
                      <c:pt idx="67">
                        <c:v>1000</c:v>
                      </c:pt>
                      <c:pt idx="69">
                        <c:v>0</c:v>
                      </c:pt>
                      <c:pt idx="70">
                        <c:v>1000</c:v>
                      </c:pt>
                      <c:pt idx="72">
                        <c:v>0</c:v>
                      </c:pt>
                      <c:pt idx="73">
                        <c:v>1000</c:v>
                      </c:pt>
                      <c:pt idx="75">
                        <c:v>0</c:v>
                      </c:pt>
                      <c:pt idx="76">
                        <c:v>1000</c:v>
                      </c:pt>
                      <c:pt idx="78">
                        <c:v>0</c:v>
                      </c:pt>
                      <c:pt idx="79">
                        <c:v>1000</c:v>
                      </c:pt>
                      <c:pt idx="81">
                        <c:v>0</c:v>
                      </c:pt>
                      <c:pt idx="82">
                        <c:v>1000</c:v>
                      </c:pt>
                      <c:pt idx="84">
                        <c:v>0</c:v>
                      </c:pt>
                      <c:pt idx="85">
                        <c:v>1000</c:v>
                      </c:pt>
                      <c:pt idx="87">
                        <c:v>0</c:v>
                      </c:pt>
                      <c:pt idx="88">
                        <c:v>1000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Input!$G$3:$G$93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11.8</c:v>
                      </c:pt>
                      <c:pt idx="1">
                        <c:v>11.8</c:v>
                      </c:pt>
                      <c:pt idx="3">
                        <c:v>18</c:v>
                      </c:pt>
                      <c:pt idx="4">
                        <c:v>18</c:v>
                      </c:pt>
                      <c:pt idx="6">
                        <c:v>23.5</c:v>
                      </c:pt>
                      <c:pt idx="7">
                        <c:v>23.5</c:v>
                      </c:pt>
                      <c:pt idx="9">
                        <c:v>27</c:v>
                      </c:pt>
                      <c:pt idx="10">
                        <c:v>27</c:v>
                      </c:pt>
                      <c:pt idx="12">
                        <c:v>37.5</c:v>
                      </c:pt>
                      <c:pt idx="13">
                        <c:v>37.5</c:v>
                      </c:pt>
                      <c:pt idx="15">
                        <c:v>43</c:v>
                      </c:pt>
                      <c:pt idx="16">
                        <c:v>43</c:v>
                      </c:pt>
                      <c:pt idx="18">
                        <c:v>46</c:v>
                      </c:pt>
                      <c:pt idx="19">
                        <c:v>46</c:v>
                      </c:pt>
                      <c:pt idx="21">
                        <c:v>54</c:v>
                      </c:pt>
                      <c:pt idx="22">
                        <c:v>54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7">
                        <c:v>78.7</c:v>
                      </c:pt>
                      <c:pt idx="28">
                        <c:v>78.7</c:v>
                      </c:pt>
                      <c:pt idx="30">
                        <c:v>91.3</c:v>
                      </c:pt>
                      <c:pt idx="31">
                        <c:v>91.3</c:v>
                      </c:pt>
                      <c:pt idx="33">
                        <c:v>93</c:v>
                      </c:pt>
                      <c:pt idx="34">
                        <c:v>93</c:v>
                      </c:pt>
                      <c:pt idx="36">
                        <c:v>104</c:v>
                      </c:pt>
                      <c:pt idx="37">
                        <c:v>104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7-1124-4378-85D3-6B6A24C42F24}"/>
                  </c:ext>
                </c:extLst>
              </c15:ser>
            </c15:filteredScatterSeries>
            <c15:filteredScatterSeries>
              <c15:ser>
                <c:idx val="6"/>
                <c:order val="1"/>
                <c:tx>
                  <c:v>Soil Layer Labels</c:v>
                </c:tx>
                <c:spPr>
                  <a:ln>
                    <a:noFill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Input!$AC$3:$AC$32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60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60</c:v>
                      </c:pt>
                      <c:pt idx="4">
                        <c:v>60</c:v>
                      </c:pt>
                      <c:pt idx="5">
                        <c:v>60</c:v>
                      </c:pt>
                      <c:pt idx="6">
                        <c:v>60</c:v>
                      </c:pt>
                      <c:pt idx="7">
                        <c:v>60</c:v>
                      </c:pt>
                      <c:pt idx="8">
                        <c:v>60</c:v>
                      </c:pt>
                      <c:pt idx="9">
                        <c:v>60</c:v>
                      </c:pt>
                      <c:pt idx="10">
                        <c:v>60</c:v>
                      </c:pt>
                      <c:pt idx="11">
                        <c:v>60</c:v>
                      </c:pt>
                      <c:pt idx="12">
                        <c:v>60</c:v>
                      </c:pt>
                      <c:pt idx="13">
                        <c:v>60</c:v>
                      </c:pt>
                      <c:pt idx="14">
                        <c:v>60</c:v>
                      </c:pt>
                      <c:pt idx="15">
                        <c:v>60</c:v>
                      </c:pt>
                      <c:pt idx="16">
                        <c:v>60</c:v>
                      </c:pt>
                      <c:pt idx="17">
                        <c:v>60</c:v>
                      </c:pt>
                      <c:pt idx="18">
                        <c:v>60</c:v>
                      </c:pt>
                      <c:pt idx="19">
                        <c:v>60</c:v>
                      </c:pt>
                      <c:pt idx="20">
                        <c:v>60</c:v>
                      </c:pt>
                      <c:pt idx="21">
                        <c:v>60</c:v>
                      </c:pt>
                      <c:pt idx="22">
                        <c:v>60</c:v>
                      </c:pt>
                      <c:pt idx="23">
                        <c:v>60</c:v>
                      </c:pt>
                      <c:pt idx="24">
                        <c:v>60</c:v>
                      </c:pt>
                      <c:pt idx="25">
                        <c:v>60</c:v>
                      </c:pt>
                      <c:pt idx="26">
                        <c:v>60</c:v>
                      </c:pt>
                      <c:pt idx="27">
                        <c:v>60</c:v>
                      </c:pt>
                      <c:pt idx="28">
                        <c:v>60</c:v>
                      </c:pt>
                      <c:pt idx="29">
                        <c:v>60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Input!$D$3:$D$32</c15:sqref>
                        </c15:formulaRef>
                      </c:ext>
                    </c:extLst>
                    <c:numCache>
                      <c:formatCode>0.00</c:formatCode>
                      <c:ptCount val="30"/>
                      <c:pt idx="0">
                        <c:v>11.8</c:v>
                      </c:pt>
                      <c:pt idx="1">
                        <c:v>18</c:v>
                      </c:pt>
                      <c:pt idx="2">
                        <c:v>23.5</c:v>
                      </c:pt>
                      <c:pt idx="3">
                        <c:v>27</c:v>
                      </c:pt>
                      <c:pt idx="4">
                        <c:v>37.5</c:v>
                      </c:pt>
                      <c:pt idx="5">
                        <c:v>43</c:v>
                      </c:pt>
                      <c:pt idx="6">
                        <c:v>46</c:v>
                      </c:pt>
                      <c:pt idx="7">
                        <c:v>54</c:v>
                      </c:pt>
                      <c:pt idx="8">
                        <c:v>73</c:v>
                      </c:pt>
                      <c:pt idx="9">
                        <c:v>78.7</c:v>
                      </c:pt>
                      <c:pt idx="10">
                        <c:v>91.3</c:v>
                      </c:pt>
                      <c:pt idx="11">
                        <c:v>93</c:v>
                      </c:pt>
                      <c:pt idx="12">
                        <c:v>104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1124-4378-85D3-6B6A24C42F24}"/>
                  </c:ext>
                </c:extLst>
              </c15:ser>
            </c15:filteredScatterSeries>
            <c15:filteredScatterSeries>
              <c15:ser>
                <c:idx val="5"/>
                <c:order val="2"/>
                <c:tx>
                  <c:v>Target Penetration</c:v>
                </c:tx>
                <c:spPr>
                  <a:ln>
                    <a:solidFill>
                      <a:schemeClr val="tx1"/>
                    </a:solidFill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Input!$N$34:$N$35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Input!$O$34:$O$35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65</c:v>
                      </c:pt>
                      <c:pt idx="1">
                        <c:v>65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1124-4378-85D3-6B6A24C42F24}"/>
                  </c:ext>
                </c:extLst>
              </c15:ser>
            </c15:filteredScatterSeries>
            <c15:filteredScatterSeries>
              <c15:ser>
                <c:idx val="7"/>
                <c:order val="3"/>
                <c:tx>
                  <c:v>srd</c:v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Sheet2!$M$3:$M$65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8">
                        <c:v>2.66</c:v>
                      </c:pt>
                      <c:pt idx="49">
                        <c:v>2.66</c:v>
                      </c:pt>
                      <c:pt idx="50">
                        <c:v>0</c:v>
                      </c:pt>
                      <c:pt idx="52">
                        <c:v>1.38</c:v>
                      </c:pt>
                      <c:pt idx="53">
                        <c:v>1.38</c:v>
                      </c:pt>
                      <c:pt idx="54">
                        <c:v>0</c:v>
                      </c:pt>
                      <c:pt idx="56">
                        <c:v>1.05</c:v>
                      </c:pt>
                      <c:pt idx="57">
                        <c:v>1.05</c:v>
                      </c:pt>
                      <c:pt idx="58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Sheet2!$N$3:$N$65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0</c:v>
                      </c:pt>
                      <c:pt idx="1">
                        <c:v>35</c:v>
                      </c:pt>
                      <c:pt idx="2">
                        <c:v>35</c:v>
                      </c:pt>
                      <c:pt idx="4">
                        <c:v>0</c:v>
                      </c:pt>
                      <c:pt idx="5">
                        <c:v>35</c:v>
                      </c:pt>
                      <c:pt idx="6">
                        <c:v>35</c:v>
                      </c:pt>
                      <c:pt idx="8">
                        <c:v>0</c:v>
                      </c:pt>
                      <c:pt idx="9">
                        <c:v>35</c:v>
                      </c:pt>
                      <c:pt idx="10">
                        <c:v>35</c:v>
                      </c:pt>
                      <c:pt idx="12">
                        <c:v>0</c:v>
                      </c:pt>
                      <c:pt idx="13">
                        <c:v>35</c:v>
                      </c:pt>
                      <c:pt idx="14">
                        <c:v>35</c:v>
                      </c:pt>
                      <c:pt idx="16">
                        <c:v>0</c:v>
                      </c:pt>
                      <c:pt idx="17">
                        <c:v>42</c:v>
                      </c:pt>
                      <c:pt idx="18">
                        <c:v>42</c:v>
                      </c:pt>
                      <c:pt idx="20">
                        <c:v>0</c:v>
                      </c:pt>
                      <c:pt idx="21">
                        <c:v>42</c:v>
                      </c:pt>
                      <c:pt idx="22">
                        <c:v>42</c:v>
                      </c:pt>
                      <c:pt idx="24">
                        <c:v>0</c:v>
                      </c:pt>
                      <c:pt idx="25">
                        <c:v>42</c:v>
                      </c:pt>
                      <c:pt idx="26">
                        <c:v>42</c:v>
                      </c:pt>
                      <c:pt idx="28">
                        <c:v>0</c:v>
                      </c:pt>
                      <c:pt idx="29">
                        <c:v>42</c:v>
                      </c:pt>
                      <c:pt idx="30">
                        <c:v>42</c:v>
                      </c:pt>
                      <c:pt idx="32">
                        <c:v>0</c:v>
                      </c:pt>
                      <c:pt idx="33">
                        <c:v>55</c:v>
                      </c:pt>
                      <c:pt idx="34">
                        <c:v>55</c:v>
                      </c:pt>
                      <c:pt idx="36">
                        <c:v>0</c:v>
                      </c:pt>
                      <c:pt idx="37">
                        <c:v>55</c:v>
                      </c:pt>
                      <c:pt idx="38">
                        <c:v>55</c:v>
                      </c:pt>
                      <c:pt idx="40">
                        <c:v>0</c:v>
                      </c:pt>
                      <c:pt idx="41">
                        <c:v>55</c:v>
                      </c:pt>
                      <c:pt idx="42">
                        <c:v>55</c:v>
                      </c:pt>
                      <c:pt idx="44">
                        <c:v>0</c:v>
                      </c:pt>
                      <c:pt idx="45">
                        <c:v>55</c:v>
                      </c:pt>
                      <c:pt idx="46">
                        <c:v>55</c:v>
                      </c:pt>
                      <c:pt idx="48">
                        <c:v>0</c:v>
                      </c:pt>
                      <c:pt idx="49">
                        <c:v>45</c:v>
                      </c:pt>
                      <c:pt idx="50">
                        <c:v>45</c:v>
                      </c:pt>
                      <c:pt idx="52">
                        <c:v>0</c:v>
                      </c:pt>
                      <c:pt idx="53">
                        <c:v>45</c:v>
                      </c:pt>
                      <c:pt idx="54">
                        <c:v>45</c:v>
                      </c:pt>
                      <c:pt idx="56">
                        <c:v>0</c:v>
                      </c:pt>
                      <c:pt idx="57">
                        <c:v>45</c:v>
                      </c:pt>
                      <c:pt idx="58">
                        <c:v>45</c:v>
                      </c:pt>
                      <c:pt idx="60">
                        <c:v>0</c:v>
                      </c:pt>
                      <c:pt idx="61">
                        <c:v>45</c:v>
                      </c:pt>
                      <c:pt idx="62">
                        <c:v>45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1124-4378-85D3-6B6A24C42F24}"/>
                  </c:ext>
                </c:extLst>
              </c15:ser>
            </c15:filteredScatterSeries>
            <c15:filteredScatterSeries>
              <c15:ser>
                <c:idx val="9"/>
                <c:order val="5"/>
                <c:tx>
                  <c:v>Tensile stresses(45%)</c:v>
                </c:tx>
                <c:spPr>
                  <a:ln>
                    <a:solidFill>
                      <a:srgbClr val="FF0000"/>
                    </a:solidFill>
                    <a:prstDash val="sys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'C&amp;T'!$C$2:$C$20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4.5659999999999998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8.5809999999999995</c:v>
                      </c:pt>
                      <c:pt idx="10">
                        <c:v>6.9210000000000003</c:v>
                      </c:pt>
                      <c:pt idx="11">
                        <c:v>13.13</c:v>
                      </c:pt>
                      <c:pt idx="12">
                        <c:v>12.991</c:v>
                      </c:pt>
                      <c:pt idx="13">
                        <c:v>9.6479999999999997</c:v>
                      </c:pt>
                      <c:pt idx="14">
                        <c:v>9.5350000000000001</c:v>
                      </c:pt>
                      <c:pt idx="15">
                        <c:v>8.2880000000000003</c:v>
                      </c:pt>
                      <c:pt idx="16">
                        <c:v>5.5880000000000001</c:v>
                      </c:pt>
                      <c:pt idx="17">
                        <c:v>5.6289999999999996</c:v>
                      </c:pt>
                      <c:pt idx="18">
                        <c:v>6.2770000000000001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'C&amp;T'!$A$2:$A$20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34.299999999999997</c:v>
                      </c:pt>
                      <c:pt idx="16">
                        <c:v>44</c:v>
                      </c:pt>
                      <c:pt idx="17">
                        <c:v>44</c:v>
                      </c:pt>
                      <c:pt idx="18">
                        <c:v>53.3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1124-4378-85D3-6B6A24C42F24}"/>
                  </c:ext>
                </c:extLst>
              </c15:ser>
            </c15:filteredScatterSeries>
            <c15:filteredScatterSeries>
              <c15:ser>
                <c:idx val="11"/>
                <c:order val="7"/>
                <c:tx>
                  <c:v>Compressive stresses(90%)</c:v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'C&amp;T'!$F$2:$F$20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40.299999999999997</c:v>
                      </c:pt>
                      <c:pt idx="16">
                        <c:v>42</c:v>
                      </c:pt>
                      <c:pt idx="17">
                        <c:v>44</c:v>
                      </c:pt>
                      <c:pt idx="18">
                        <c:v>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'C&amp;T'!$E$2:$E$20</c15:sqref>
                        </c15:formulaRef>
                      </c:ext>
                    </c:extLst>
                    <c:numCache>
                      <c:formatCode>General</c:formatCode>
                      <c:ptCount val="19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1124-4378-85D3-6B6A24C42F24}"/>
                  </c:ext>
                </c:extLst>
              </c15:ser>
            </c15:filteredScatterSeries>
            <c15:filteredScatterSeries>
              <c15:ser>
                <c:idx val="12"/>
                <c:order val="8"/>
                <c:tx>
                  <c:v>Tensile stresses(90%)</c:v>
                </c:tx>
                <c:spPr>
                  <a:ln>
                    <a:solidFill>
                      <a:srgbClr val="FF0000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'C&amp;T'!$G$2:$G$20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15.909000000000001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16.172000000000001</c:v>
                      </c:pt>
                      <c:pt idx="10">
                        <c:v>16.172000000000001</c:v>
                      </c:pt>
                      <c:pt idx="11">
                        <c:v>16.445</c:v>
                      </c:pt>
                      <c:pt idx="12">
                        <c:v>16.440999999999999</c:v>
                      </c:pt>
                      <c:pt idx="13">
                        <c:v>16.561</c:v>
                      </c:pt>
                      <c:pt idx="14">
                        <c:v>16.786999999999999</c:v>
                      </c:pt>
                      <c:pt idx="15">
                        <c:v>16.832000000000001</c:v>
                      </c:pt>
                      <c:pt idx="16">
                        <c:v>16.826000000000001</c:v>
                      </c:pt>
                      <c:pt idx="17">
                        <c:v>16.771999999999998</c:v>
                      </c:pt>
                      <c:pt idx="18">
                        <c:v>17.04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'C&amp;T'!$E$2:$E$20</c15:sqref>
                        </c15:formulaRef>
                      </c:ext>
                    </c:extLst>
                    <c:numCache>
                      <c:formatCode>General</c:formatCode>
                      <c:ptCount val="19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1124-4378-85D3-6B6A24C42F24}"/>
                  </c:ext>
                </c:extLst>
              </c15:ser>
            </c15:filteredScatterSeries>
            <c15:filteredScatterSeries>
              <c15:ser>
                <c:idx val="13"/>
                <c:order val="9"/>
                <c:tx>
                  <c:v>Allowable stress</c:v>
                </c:tx>
                <c:marker>
                  <c:symbol val="none"/>
                </c:marker>
                <c:dPt>
                  <c:idx val="1"/>
                  <c:bubble3D val="0"/>
                  <c:spPr>
                    <a:ln>
                      <a:solidFill>
                        <a:schemeClr val="tx1"/>
                      </a:solidFill>
                    </a:ln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F-1124-4378-85D3-6B6A24C42F24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Sheet2!$R$3:$R$20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4</c:v>
                      </c:pt>
                      <c:pt idx="1">
                        <c:v>4</c:v>
                      </c:pt>
                      <c:pt idx="8">
                        <c:v>120</c:v>
                      </c:pt>
                      <c:pt idx="9">
                        <c:v>110</c:v>
                      </c:pt>
                      <c:pt idx="10">
                        <c:v>90</c:v>
                      </c:pt>
                      <c:pt idx="11">
                        <c:v>55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Sheet2!$S$3:$S$20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0</c:v>
                      </c:pt>
                      <c:pt idx="1">
                        <c:v>50</c:v>
                      </c:pt>
                      <c:pt idx="8">
                        <c:v>165</c:v>
                      </c:pt>
                      <c:pt idx="9">
                        <c:v>161</c:v>
                      </c:pt>
                      <c:pt idx="10">
                        <c:v>330</c:v>
                      </c:pt>
                      <c:pt idx="11">
                        <c:v>105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1124-4378-85D3-6B6A24C42F24}"/>
                  </c:ext>
                </c:extLst>
              </c15:ser>
            </c15:filteredScatterSeries>
            <c15:filteredScatterSeries>
              <c15:ser>
                <c:idx val="14"/>
                <c:order val="10"/>
                <c:tx>
                  <c:v>ALLOWABLE COMPRESSIVE STRESS</c:v>
                </c:tx>
                <c:marker>
                  <c:symbol val="none"/>
                </c:marker>
                <c:dPt>
                  <c:idx val="1"/>
                  <c:bubble3D val="0"/>
                  <c:spPr>
                    <a:ln>
                      <a:solidFill>
                        <a:srgbClr val="FF0000"/>
                      </a:solidFill>
                    </a:ln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2-1124-4378-85D3-6B6A24C42F24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Sheet2!$U$3:$U$4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29.75</c:v>
                      </c:pt>
                      <c:pt idx="1">
                        <c:v>29.75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Sheet2!$V$3:$V$4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50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1124-4378-85D3-6B6A24C42F24}"/>
                  </c:ext>
                </c:extLst>
              </c15:ser>
            </c15:filteredScatterSeries>
          </c:ext>
        </c:extLst>
      </c:scatterChart>
      <c:valAx>
        <c:axId val="638900512"/>
        <c:scaling>
          <c:orientation val="minMax"/>
          <c:max val="40"/>
          <c:min val="0"/>
        </c:scaling>
        <c:delete val="0"/>
        <c:axPos val="t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638893064"/>
        <c:crosses val="autoZero"/>
        <c:crossBetween val="midCat"/>
        <c:majorUnit val="5"/>
        <c:minorUnit val="4.0000000000000008E-2"/>
      </c:valAx>
      <c:valAx>
        <c:axId val="638893064"/>
        <c:scaling>
          <c:orientation val="maxMin"/>
          <c:max val="55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200" baseline="0"/>
            </a:pPr>
            <a:endParaRPr lang="en-US"/>
          </a:p>
        </c:txPr>
        <c:crossAx val="638900512"/>
        <c:crosses val="autoZero"/>
        <c:crossBetween val="midCat"/>
        <c:majorUnit val="5"/>
      </c:valAx>
      <c:spPr>
        <a:ln w="25400">
          <a:solidFill>
            <a:schemeClr val="tx1"/>
          </a:solidFill>
        </a:ln>
      </c:spPr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6"/>
        <c:delete val="1"/>
      </c:legendEntry>
      <c:layout>
        <c:manualLayout>
          <c:xMode val="edge"/>
          <c:yMode val="edge"/>
          <c:x val="0.42296067941611248"/>
          <c:y val="7.3145859018765982E-2"/>
          <c:w val="0.18485084319301645"/>
          <c:h val="0.4027458212588152"/>
        </c:manualLayout>
      </c:layout>
      <c:overlay val="0"/>
      <c:spPr>
        <a:solidFill>
          <a:schemeClr val="lt1"/>
        </a:solidFill>
        <a:ln w="6350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 sz="1500" b="1" i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327098685318098E-2"/>
          <c:y val="5.8750498914500474E-2"/>
          <c:w val="0.77950220087337518"/>
          <c:h val="0.91760845190002793"/>
        </c:manualLayout>
      </c:layout>
      <c:scatterChart>
        <c:scatterStyle val="lineMarker"/>
        <c:varyColors val="0"/>
        <c:ser>
          <c:idx val="15"/>
          <c:order val="11"/>
          <c:tx>
            <c:v>Stress</c:v>
          </c:tx>
          <c:spPr>
            <a:ln w="444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'Compressive Stress-45%'!$P$14:$P$15</c:f>
              <c:numCache>
                <c:formatCode>General</c:formatCode>
                <c:ptCount val="2"/>
                <c:pt idx="0">
                  <c:v>29.75</c:v>
                </c:pt>
                <c:pt idx="1">
                  <c:v>29.75</c:v>
                </c:pt>
              </c:numCache>
            </c:numRef>
          </c:xVal>
          <c:yVal>
            <c:numRef>
              <c:f>'Compressive Stress-45%'!$Q$14:$Q$15</c:f>
              <c:numCache>
                <c:formatCode>General</c:formatCode>
                <c:ptCount val="2"/>
                <c:pt idx="0">
                  <c:v>0</c:v>
                </c:pt>
                <c:pt idx="1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3C9-4603-80DC-FBF50845AC88}"/>
            </c:ext>
          </c:extLst>
        </c:ser>
        <c:ser>
          <c:idx val="0"/>
          <c:order val="12"/>
          <c:tx>
            <c:v>BH-1</c:v>
          </c:tx>
          <c:marker>
            <c:symbol val="none"/>
          </c:marker>
          <c:xVal>
            <c:numRef>
              <c:f>Sheet3!$B$2:$B$21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9.1829999999999998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9.3930000000000007</c:v>
                </c:pt>
                <c:pt idx="10">
                  <c:v>9.4019999999999992</c:v>
                </c:pt>
                <c:pt idx="11">
                  <c:v>9.673</c:v>
                </c:pt>
                <c:pt idx="12">
                  <c:v>9.6669999999999998</c:v>
                </c:pt>
                <c:pt idx="13">
                  <c:v>9.82</c:v>
                </c:pt>
                <c:pt idx="14">
                  <c:v>10.055999999999999</c:v>
                </c:pt>
                <c:pt idx="15">
                  <c:v>10.147</c:v>
                </c:pt>
                <c:pt idx="16">
                  <c:v>10.031000000000001</c:v>
                </c:pt>
                <c:pt idx="17">
                  <c:v>10.297000000000001</c:v>
                </c:pt>
                <c:pt idx="18">
                  <c:v>10.055</c:v>
                </c:pt>
                <c:pt idx="19">
                  <c:v>10.041</c:v>
                </c:pt>
              </c:numCache>
            </c:numRef>
          </c:xVal>
          <c:yVal>
            <c:numRef>
              <c:f>Sheet3!$A$2:$A$21</c:f>
              <c:numCache>
                <c:formatCode>General</c:formatCode>
                <c:ptCount val="20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34.299999999999997</c:v>
                </c:pt>
                <c:pt idx="16">
                  <c:v>44</c:v>
                </c:pt>
                <c:pt idx="17">
                  <c:v>44</c:v>
                </c:pt>
                <c:pt idx="18">
                  <c:v>53.3</c:v>
                </c:pt>
                <c:pt idx="19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43C9-4603-80DC-FBF50845AC88}"/>
            </c:ext>
          </c:extLst>
        </c:ser>
        <c:ser>
          <c:idx val="1"/>
          <c:order val="13"/>
          <c:tx>
            <c:v>BH-2</c:v>
          </c:tx>
          <c:spPr>
            <a:ln w="31750">
              <a:solidFill>
                <a:srgbClr val="92D050"/>
              </a:solidFill>
            </a:ln>
          </c:spPr>
          <c:marker>
            <c:symbol val="none"/>
          </c:marker>
          <c:xVal>
            <c:numRef>
              <c:f>Sheet3!$G$2:$G$22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9.1829999999999998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9.3930000000000007</c:v>
                </c:pt>
                <c:pt idx="10">
                  <c:v>9.3970000000000002</c:v>
                </c:pt>
                <c:pt idx="11">
                  <c:v>9.66</c:v>
                </c:pt>
                <c:pt idx="12">
                  <c:v>9.6549999999999994</c:v>
                </c:pt>
                <c:pt idx="13">
                  <c:v>9.6959999999999997</c:v>
                </c:pt>
                <c:pt idx="14">
                  <c:v>9.9280000000000008</c:v>
                </c:pt>
                <c:pt idx="15">
                  <c:v>9.9390000000000001</c:v>
                </c:pt>
                <c:pt idx="16">
                  <c:v>9.9250000000000007</c:v>
                </c:pt>
                <c:pt idx="17">
                  <c:v>9.8729999999999993</c:v>
                </c:pt>
                <c:pt idx="18">
                  <c:v>10.135999999999999</c:v>
                </c:pt>
                <c:pt idx="19">
                  <c:v>9.9030000000000005</c:v>
                </c:pt>
                <c:pt idx="20">
                  <c:v>9.8840000000000003</c:v>
                </c:pt>
              </c:numCache>
            </c:numRef>
          </c:xVal>
          <c:yVal>
            <c:numRef>
              <c:f>Sheet3!$F$2:$F$22</c:f>
              <c:numCache>
                <c:formatCode>General</c:formatCode>
                <c:ptCount val="21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40.299999999999997</c:v>
                </c:pt>
                <c:pt idx="16">
                  <c:v>42</c:v>
                </c:pt>
                <c:pt idx="17">
                  <c:v>44</c:v>
                </c:pt>
                <c:pt idx="18">
                  <c:v>44</c:v>
                </c:pt>
                <c:pt idx="19">
                  <c:v>53.3</c:v>
                </c:pt>
                <c:pt idx="2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43C9-4603-80DC-FBF50845AC88}"/>
            </c:ext>
          </c:extLst>
        </c:ser>
        <c:ser>
          <c:idx val="2"/>
          <c:order val="14"/>
          <c:tx>
            <c:v>BH-3</c:v>
          </c:tx>
          <c:spPr>
            <a:ln w="31750">
              <a:solidFill>
                <a:srgbClr val="92D050"/>
              </a:solidFill>
              <a:prstDash val="sysDash"/>
            </a:ln>
          </c:spPr>
          <c:marker>
            <c:symbol val="none"/>
          </c:marker>
          <c:xVal>
            <c:numRef>
              <c:f>Sheet3!$L$2:$L$26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9.1829999999999998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9.3930000000000007</c:v>
                </c:pt>
                <c:pt idx="10">
                  <c:v>9.39</c:v>
                </c:pt>
                <c:pt idx="11">
                  <c:v>9.6440000000000001</c:v>
                </c:pt>
                <c:pt idx="12">
                  <c:v>9.641</c:v>
                </c:pt>
                <c:pt idx="13">
                  <c:v>9.5790000000000006</c:v>
                </c:pt>
                <c:pt idx="14">
                  <c:v>9.8089999999999993</c:v>
                </c:pt>
                <c:pt idx="15">
                  <c:v>9.8889999999999993</c:v>
                </c:pt>
                <c:pt idx="16">
                  <c:v>9.8879999999999999</c:v>
                </c:pt>
                <c:pt idx="17">
                  <c:v>11.569000000000001</c:v>
                </c:pt>
                <c:pt idx="18">
                  <c:v>11.423999999999999</c:v>
                </c:pt>
                <c:pt idx="19">
                  <c:v>11.619</c:v>
                </c:pt>
                <c:pt idx="20">
                  <c:v>11.427</c:v>
                </c:pt>
                <c:pt idx="21">
                  <c:v>11.195</c:v>
                </c:pt>
                <c:pt idx="22">
                  <c:v>10.78</c:v>
                </c:pt>
                <c:pt idx="23">
                  <c:v>10.023</c:v>
                </c:pt>
                <c:pt idx="24">
                  <c:v>9.8949999999999996</c:v>
                </c:pt>
              </c:numCache>
            </c:numRef>
          </c:xVal>
          <c:yVal>
            <c:numRef>
              <c:f>Sheet3!$K$2:$K$26</c:f>
              <c:numCache>
                <c:formatCode>General</c:formatCode>
                <c:ptCount val="25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36.299999999999997</c:v>
                </c:pt>
                <c:pt idx="16">
                  <c:v>38</c:v>
                </c:pt>
                <c:pt idx="17">
                  <c:v>42.8</c:v>
                </c:pt>
                <c:pt idx="18">
                  <c:v>44</c:v>
                </c:pt>
                <c:pt idx="19">
                  <c:v>44</c:v>
                </c:pt>
                <c:pt idx="20">
                  <c:v>45.8</c:v>
                </c:pt>
                <c:pt idx="21">
                  <c:v>48</c:v>
                </c:pt>
                <c:pt idx="22">
                  <c:v>51.1</c:v>
                </c:pt>
                <c:pt idx="23">
                  <c:v>54.1</c:v>
                </c:pt>
                <c:pt idx="24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3C9-4603-80DC-FBF50845AC88}"/>
            </c:ext>
          </c:extLst>
        </c:ser>
        <c:ser>
          <c:idx val="3"/>
          <c:order val="15"/>
          <c:tx>
            <c:v>BH-4</c:v>
          </c:tx>
          <c:spPr>
            <a:ln w="31750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Sheet3!$Q$2:$Q$27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9.1790000000000003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9.4019999999999992</c:v>
                </c:pt>
                <c:pt idx="10">
                  <c:v>9.3810000000000002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9.4339999999999993</c:v>
                </c:pt>
                <c:pt idx="15">
                  <c:v>9.4209999999999994</c:v>
                </c:pt>
                <c:pt idx="16">
                  <c:v>9.4060000000000006</c:v>
                </c:pt>
                <c:pt idx="17">
                  <c:v>9.6639999999999997</c:v>
                </c:pt>
                <c:pt idx="18">
                  <c:v>9.5470000000000006</c:v>
                </c:pt>
                <c:pt idx="19">
                  <c:v>9.5730000000000004</c:v>
                </c:pt>
                <c:pt idx="20">
                  <c:v>9.6669999999999998</c:v>
                </c:pt>
                <c:pt idx="21">
                  <c:v>9.8940000000000001</c:v>
                </c:pt>
                <c:pt idx="22">
                  <c:v>12.446999999999999</c:v>
                </c:pt>
                <c:pt idx="23">
                  <c:v>12.031000000000001</c:v>
                </c:pt>
                <c:pt idx="24">
                  <c:v>11.567</c:v>
                </c:pt>
                <c:pt idx="25">
                  <c:v>11.114000000000001</c:v>
                </c:pt>
              </c:numCache>
            </c:numRef>
          </c:xVal>
          <c:yVal>
            <c:numRef>
              <c:f>Sheet3!$P$2:$P$27</c:f>
              <c:numCache>
                <c:formatCode>General</c:formatCode>
                <c:ptCount val="26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21.1</c:v>
                </c:pt>
                <c:pt idx="10">
                  <c:v>22</c:v>
                </c:pt>
                <c:pt idx="11">
                  <c:v>22</c:v>
                </c:pt>
                <c:pt idx="12">
                  <c:v>24.1</c:v>
                </c:pt>
                <c:pt idx="13">
                  <c:v>27.1</c:v>
                </c:pt>
                <c:pt idx="14">
                  <c:v>30.9</c:v>
                </c:pt>
                <c:pt idx="15">
                  <c:v>32.299999999999997</c:v>
                </c:pt>
                <c:pt idx="16">
                  <c:v>33</c:v>
                </c:pt>
                <c:pt idx="17">
                  <c:v>33</c:v>
                </c:pt>
                <c:pt idx="18">
                  <c:v>41.3</c:v>
                </c:pt>
                <c:pt idx="19">
                  <c:v>42</c:v>
                </c:pt>
                <c:pt idx="20">
                  <c:v>44</c:v>
                </c:pt>
                <c:pt idx="21">
                  <c:v>44</c:v>
                </c:pt>
                <c:pt idx="22">
                  <c:v>46.3</c:v>
                </c:pt>
                <c:pt idx="23">
                  <c:v>49.3</c:v>
                </c:pt>
                <c:pt idx="24">
                  <c:v>52.3</c:v>
                </c:pt>
                <c:pt idx="25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3C9-4603-80DC-FBF50845AC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900904"/>
        <c:axId val="638894240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0"/>
                <c:tx>
                  <c:v>Soil Layer</c:v>
                </c:tx>
                <c:spPr>
                  <a:ln w="12700">
                    <a:solidFill>
                      <a:schemeClr val="bg2">
                        <a:lumMod val="50000"/>
                      </a:schemeClr>
                    </a:solidFill>
                    <a:prstDash val="dash"/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Input!$H$3:$H$93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1000</c:v>
                      </c:pt>
                      <c:pt idx="3">
                        <c:v>0</c:v>
                      </c:pt>
                      <c:pt idx="4">
                        <c:v>1000</c:v>
                      </c:pt>
                      <c:pt idx="6">
                        <c:v>0</c:v>
                      </c:pt>
                      <c:pt idx="7">
                        <c:v>1000</c:v>
                      </c:pt>
                      <c:pt idx="9">
                        <c:v>0</c:v>
                      </c:pt>
                      <c:pt idx="10">
                        <c:v>1000</c:v>
                      </c:pt>
                      <c:pt idx="12">
                        <c:v>0</c:v>
                      </c:pt>
                      <c:pt idx="13">
                        <c:v>1000</c:v>
                      </c:pt>
                      <c:pt idx="15">
                        <c:v>0</c:v>
                      </c:pt>
                      <c:pt idx="16">
                        <c:v>1000</c:v>
                      </c:pt>
                      <c:pt idx="18">
                        <c:v>0</c:v>
                      </c:pt>
                      <c:pt idx="19">
                        <c:v>1000</c:v>
                      </c:pt>
                      <c:pt idx="21">
                        <c:v>0</c:v>
                      </c:pt>
                      <c:pt idx="22">
                        <c:v>1000</c:v>
                      </c:pt>
                      <c:pt idx="24">
                        <c:v>0</c:v>
                      </c:pt>
                      <c:pt idx="25">
                        <c:v>1000</c:v>
                      </c:pt>
                      <c:pt idx="27">
                        <c:v>0</c:v>
                      </c:pt>
                      <c:pt idx="28">
                        <c:v>1000</c:v>
                      </c:pt>
                      <c:pt idx="30">
                        <c:v>0</c:v>
                      </c:pt>
                      <c:pt idx="31">
                        <c:v>1000</c:v>
                      </c:pt>
                      <c:pt idx="33">
                        <c:v>0</c:v>
                      </c:pt>
                      <c:pt idx="34">
                        <c:v>1000</c:v>
                      </c:pt>
                      <c:pt idx="36">
                        <c:v>0</c:v>
                      </c:pt>
                      <c:pt idx="37">
                        <c:v>1000</c:v>
                      </c:pt>
                      <c:pt idx="39">
                        <c:v>0</c:v>
                      </c:pt>
                      <c:pt idx="40">
                        <c:v>1000</c:v>
                      </c:pt>
                      <c:pt idx="42">
                        <c:v>0</c:v>
                      </c:pt>
                      <c:pt idx="43">
                        <c:v>1000</c:v>
                      </c:pt>
                      <c:pt idx="45">
                        <c:v>0</c:v>
                      </c:pt>
                      <c:pt idx="46">
                        <c:v>1000</c:v>
                      </c:pt>
                      <c:pt idx="48">
                        <c:v>0</c:v>
                      </c:pt>
                      <c:pt idx="49">
                        <c:v>1000</c:v>
                      </c:pt>
                      <c:pt idx="51">
                        <c:v>0</c:v>
                      </c:pt>
                      <c:pt idx="52">
                        <c:v>1000</c:v>
                      </c:pt>
                      <c:pt idx="54">
                        <c:v>0</c:v>
                      </c:pt>
                      <c:pt idx="55">
                        <c:v>1000</c:v>
                      </c:pt>
                      <c:pt idx="57">
                        <c:v>0</c:v>
                      </c:pt>
                      <c:pt idx="58">
                        <c:v>1000</c:v>
                      </c:pt>
                      <c:pt idx="60">
                        <c:v>0</c:v>
                      </c:pt>
                      <c:pt idx="61">
                        <c:v>1000</c:v>
                      </c:pt>
                      <c:pt idx="63">
                        <c:v>0</c:v>
                      </c:pt>
                      <c:pt idx="64">
                        <c:v>1000</c:v>
                      </c:pt>
                      <c:pt idx="66">
                        <c:v>0</c:v>
                      </c:pt>
                      <c:pt idx="67">
                        <c:v>1000</c:v>
                      </c:pt>
                      <c:pt idx="69">
                        <c:v>0</c:v>
                      </c:pt>
                      <c:pt idx="70">
                        <c:v>1000</c:v>
                      </c:pt>
                      <c:pt idx="72">
                        <c:v>0</c:v>
                      </c:pt>
                      <c:pt idx="73">
                        <c:v>1000</c:v>
                      </c:pt>
                      <c:pt idx="75">
                        <c:v>0</c:v>
                      </c:pt>
                      <c:pt idx="76">
                        <c:v>1000</c:v>
                      </c:pt>
                      <c:pt idx="78">
                        <c:v>0</c:v>
                      </c:pt>
                      <c:pt idx="79">
                        <c:v>1000</c:v>
                      </c:pt>
                      <c:pt idx="81">
                        <c:v>0</c:v>
                      </c:pt>
                      <c:pt idx="82">
                        <c:v>1000</c:v>
                      </c:pt>
                      <c:pt idx="84">
                        <c:v>0</c:v>
                      </c:pt>
                      <c:pt idx="85">
                        <c:v>1000</c:v>
                      </c:pt>
                      <c:pt idx="87">
                        <c:v>0</c:v>
                      </c:pt>
                      <c:pt idx="88">
                        <c:v>1000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Input!$G$3:$G$93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11.8</c:v>
                      </c:pt>
                      <c:pt idx="1">
                        <c:v>11.8</c:v>
                      </c:pt>
                      <c:pt idx="3">
                        <c:v>18</c:v>
                      </c:pt>
                      <c:pt idx="4">
                        <c:v>18</c:v>
                      </c:pt>
                      <c:pt idx="6">
                        <c:v>23.5</c:v>
                      </c:pt>
                      <c:pt idx="7">
                        <c:v>23.5</c:v>
                      </c:pt>
                      <c:pt idx="9">
                        <c:v>27</c:v>
                      </c:pt>
                      <c:pt idx="10">
                        <c:v>27</c:v>
                      </c:pt>
                      <c:pt idx="12">
                        <c:v>37.5</c:v>
                      </c:pt>
                      <c:pt idx="13">
                        <c:v>37.5</c:v>
                      </c:pt>
                      <c:pt idx="15">
                        <c:v>43</c:v>
                      </c:pt>
                      <c:pt idx="16">
                        <c:v>43</c:v>
                      </c:pt>
                      <c:pt idx="18">
                        <c:v>46</c:v>
                      </c:pt>
                      <c:pt idx="19">
                        <c:v>46</c:v>
                      </c:pt>
                      <c:pt idx="21">
                        <c:v>54</c:v>
                      </c:pt>
                      <c:pt idx="22">
                        <c:v>54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7">
                        <c:v>78.7</c:v>
                      </c:pt>
                      <c:pt idx="28">
                        <c:v>78.7</c:v>
                      </c:pt>
                      <c:pt idx="30">
                        <c:v>91.3</c:v>
                      </c:pt>
                      <c:pt idx="31">
                        <c:v>91.3</c:v>
                      </c:pt>
                      <c:pt idx="33">
                        <c:v>93</c:v>
                      </c:pt>
                      <c:pt idx="34">
                        <c:v>93</c:v>
                      </c:pt>
                      <c:pt idx="36">
                        <c:v>104</c:v>
                      </c:pt>
                      <c:pt idx="37">
                        <c:v>104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5-43C9-4603-80DC-FBF50845AC88}"/>
                  </c:ext>
                </c:extLst>
              </c15:ser>
            </c15:filteredScatterSeries>
            <c15:filteredScatterSeries>
              <c15:ser>
                <c:idx val="6"/>
                <c:order val="1"/>
                <c:tx>
                  <c:v>Soil Layer Labels</c:v>
                </c:tx>
                <c:spPr>
                  <a:ln>
                    <a:noFill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Input!$AC$3:$AC$32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60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60</c:v>
                      </c:pt>
                      <c:pt idx="4">
                        <c:v>60</c:v>
                      </c:pt>
                      <c:pt idx="5">
                        <c:v>60</c:v>
                      </c:pt>
                      <c:pt idx="6">
                        <c:v>60</c:v>
                      </c:pt>
                      <c:pt idx="7">
                        <c:v>60</c:v>
                      </c:pt>
                      <c:pt idx="8">
                        <c:v>60</c:v>
                      </c:pt>
                      <c:pt idx="9">
                        <c:v>60</c:v>
                      </c:pt>
                      <c:pt idx="10">
                        <c:v>60</c:v>
                      </c:pt>
                      <c:pt idx="11">
                        <c:v>60</c:v>
                      </c:pt>
                      <c:pt idx="12">
                        <c:v>60</c:v>
                      </c:pt>
                      <c:pt idx="13">
                        <c:v>60</c:v>
                      </c:pt>
                      <c:pt idx="14">
                        <c:v>60</c:v>
                      </c:pt>
                      <c:pt idx="15">
                        <c:v>60</c:v>
                      </c:pt>
                      <c:pt idx="16">
                        <c:v>60</c:v>
                      </c:pt>
                      <c:pt idx="17">
                        <c:v>60</c:v>
                      </c:pt>
                      <c:pt idx="18">
                        <c:v>60</c:v>
                      </c:pt>
                      <c:pt idx="19">
                        <c:v>60</c:v>
                      </c:pt>
                      <c:pt idx="20">
                        <c:v>60</c:v>
                      </c:pt>
                      <c:pt idx="21">
                        <c:v>60</c:v>
                      </c:pt>
                      <c:pt idx="22">
                        <c:v>60</c:v>
                      </c:pt>
                      <c:pt idx="23">
                        <c:v>60</c:v>
                      </c:pt>
                      <c:pt idx="24">
                        <c:v>60</c:v>
                      </c:pt>
                      <c:pt idx="25">
                        <c:v>60</c:v>
                      </c:pt>
                      <c:pt idx="26">
                        <c:v>60</c:v>
                      </c:pt>
                      <c:pt idx="27">
                        <c:v>60</c:v>
                      </c:pt>
                      <c:pt idx="28">
                        <c:v>60</c:v>
                      </c:pt>
                      <c:pt idx="29">
                        <c:v>60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Input!$D$3:$D$32</c15:sqref>
                        </c15:formulaRef>
                      </c:ext>
                    </c:extLst>
                    <c:numCache>
                      <c:formatCode>0.00</c:formatCode>
                      <c:ptCount val="30"/>
                      <c:pt idx="0">
                        <c:v>11.8</c:v>
                      </c:pt>
                      <c:pt idx="1">
                        <c:v>18</c:v>
                      </c:pt>
                      <c:pt idx="2">
                        <c:v>23.5</c:v>
                      </c:pt>
                      <c:pt idx="3">
                        <c:v>27</c:v>
                      </c:pt>
                      <c:pt idx="4">
                        <c:v>37.5</c:v>
                      </c:pt>
                      <c:pt idx="5">
                        <c:v>43</c:v>
                      </c:pt>
                      <c:pt idx="6">
                        <c:v>46</c:v>
                      </c:pt>
                      <c:pt idx="7">
                        <c:v>54</c:v>
                      </c:pt>
                      <c:pt idx="8">
                        <c:v>73</c:v>
                      </c:pt>
                      <c:pt idx="9">
                        <c:v>78.7</c:v>
                      </c:pt>
                      <c:pt idx="10">
                        <c:v>91.3</c:v>
                      </c:pt>
                      <c:pt idx="11">
                        <c:v>93</c:v>
                      </c:pt>
                      <c:pt idx="12">
                        <c:v>104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43C9-4603-80DC-FBF50845AC88}"/>
                  </c:ext>
                </c:extLst>
              </c15:ser>
            </c15:filteredScatterSeries>
            <c15:filteredScatterSeries>
              <c15:ser>
                <c:idx val="5"/>
                <c:order val="2"/>
                <c:tx>
                  <c:v>Target Penetration</c:v>
                </c:tx>
                <c:spPr>
                  <a:ln>
                    <a:solidFill>
                      <a:schemeClr val="tx1"/>
                    </a:solidFill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Input!$N$34:$N$35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Input!$O$34:$O$35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65</c:v>
                      </c:pt>
                      <c:pt idx="1">
                        <c:v>65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43C9-4603-80DC-FBF50845AC88}"/>
                  </c:ext>
                </c:extLst>
              </c15:ser>
            </c15:filteredScatterSeries>
            <c15:filteredScatterSeries>
              <c15:ser>
                <c:idx val="7"/>
                <c:order val="3"/>
                <c:tx>
                  <c:v>srd</c:v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Sheet2!$M$3:$M$65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8">
                        <c:v>2.66</c:v>
                      </c:pt>
                      <c:pt idx="49">
                        <c:v>2.66</c:v>
                      </c:pt>
                      <c:pt idx="50">
                        <c:v>0</c:v>
                      </c:pt>
                      <c:pt idx="52">
                        <c:v>1.38</c:v>
                      </c:pt>
                      <c:pt idx="53">
                        <c:v>1.38</c:v>
                      </c:pt>
                      <c:pt idx="54">
                        <c:v>0</c:v>
                      </c:pt>
                      <c:pt idx="56">
                        <c:v>1.05</c:v>
                      </c:pt>
                      <c:pt idx="57">
                        <c:v>1.05</c:v>
                      </c:pt>
                      <c:pt idx="58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Sheet2!$N$3:$N$65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0</c:v>
                      </c:pt>
                      <c:pt idx="1">
                        <c:v>35</c:v>
                      </c:pt>
                      <c:pt idx="2">
                        <c:v>35</c:v>
                      </c:pt>
                      <c:pt idx="4">
                        <c:v>0</c:v>
                      </c:pt>
                      <c:pt idx="5">
                        <c:v>35</c:v>
                      </c:pt>
                      <c:pt idx="6">
                        <c:v>35</c:v>
                      </c:pt>
                      <c:pt idx="8">
                        <c:v>0</c:v>
                      </c:pt>
                      <c:pt idx="9">
                        <c:v>35</c:v>
                      </c:pt>
                      <c:pt idx="10">
                        <c:v>35</c:v>
                      </c:pt>
                      <c:pt idx="12">
                        <c:v>0</c:v>
                      </c:pt>
                      <c:pt idx="13">
                        <c:v>35</c:v>
                      </c:pt>
                      <c:pt idx="14">
                        <c:v>35</c:v>
                      </c:pt>
                      <c:pt idx="16">
                        <c:v>0</c:v>
                      </c:pt>
                      <c:pt idx="17">
                        <c:v>42</c:v>
                      </c:pt>
                      <c:pt idx="18">
                        <c:v>42</c:v>
                      </c:pt>
                      <c:pt idx="20">
                        <c:v>0</c:v>
                      </c:pt>
                      <c:pt idx="21">
                        <c:v>42</c:v>
                      </c:pt>
                      <c:pt idx="22">
                        <c:v>42</c:v>
                      </c:pt>
                      <c:pt idx="24">
                        <c:v>0</c:v>
                      </c:pt>
                      <c:pt idx="25">
                        <c:v>42</c:v>
                      </c:pt>
                      <c:pt idx="26">
                        <c:v>42</c:v>
                      </c:pt>
                      <c:pt idx="28">
                        <c:v>0</c:v>
                      </c:pt>
                      <c:pt idx="29">
                        <c:v>42</c:v>
                      </c:pt>
                      <c:pt idx="30">
                        <c:v>42</c:v>
                      </c:pt>
                      <c:pt idx="32">
                        <c:v>0</c:v>
                      </c:pt>
                      <c:pt idx="33">
                        <c:v>55</c:v>
                      </c:pt>
                      <c:pt idx="34">
                        <c:v>55</c:v>
                      </c:pt>
                      <c:pt idx="36">
                        <c:v>0</c:v>
                      </c:pt>
                      <c:pt idx="37">
                        <c:v>55</c:v>
                      </c:pt>
                      <c:pt idx="38">
                        <c:v>55</c:v>
                      </c:pt>
                      <c:pt idx="40">
                        <c:v>0</c:v>
                      </c:pt>
                      <c:pt idx="41">
                        <c:v>55</c:v>
                      </c:pt>
                      <c:pt idx="42">
                        <c:v>55</c:v>
                      </c:pt>
                      <c:pt idx="44">
                        <c:v>0</c:v>
                      </c:pt>
                      <c:pt idx="45">
                        <c:v>55</c:v>
                      </c:pt>
                      <c:pt idx="46">
                        <c:v>55</c:v>
                      </c:pt>
                      <c:pt idx="48">
                        <c:v>0</c:v>
                      </c:pt>
                      <c:pt idx="49">
                        <c:v>45</c:v>
                      </c:pt>
                      <c:pt idx="50">
                        <c:v>45</c:v>
                      </c:pt>
                      <c:pt idx="52">
                        <c:v>0</c:v>
                      </c:pt>
                      <c:pt idx="53">
                        <c:v>45</c:v>
                      </c:pt>
                      <c:pt idx="54">
                        <c:v>45</c:v>
                      </c:pt>
                      <c:pt idx="56">
                        <c:v>0</c:v>
                      </c:pt>
                      <c:pt idx="57">
                        <c:v>45</c:v>
                      </c:pt>
                      <c:pt idx="58">
                        <c:v>45</c:v>
                      </c:pt>
                      <c:pt idx="60">
                        <c:v>0</c:v>
                      </c:pt>
                      <c:pt idx="61">
                        <c:v>45</c:v>
                      </c:pt>
                      <c:pt idx="62">
                        <c:v>45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43C9-4603-80DC-FBF50845AC88}"/>
                  </c:ext>
                </c:extLst>
              </c15:ser>
            </c15:filteredScatterSeries>
            <c15:filteredScatterSeries>
              <c15:ser>
                <c:idx val="8"/>
                <c:order val="4"/>
                <c:tx>
                  <c:v>Compressive stresses(45%)</c:v>
                </c:tx>
                <c:spPr>
                  <a:ln>
                    <a:solidFill>
                      <a:srgbClr val="00B050"/>
                    </a:solidFill>
                    <a:prstDash val="sys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'C&amp;T'!$B$2:$B$20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15.909000000000001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16.172000000000001</c:v>
                      </c:pt>
                      <c:pt idx="10">
                        <c:v>16.178000000000001</c:v>
                      </c:pt>
                      <c:pt idx="11">
                        <c:v>16.457999999999998</c:v>
                      </c:pt>
                      <c:pt idx="12">
                        <c:v>16.452999999999999</c:v>
                      </c:pt>
                      <c:pt idx="13">
                        <c:v>16.744</c:v>
                      </c:pt>
                      <c:pt idx="14">
                        <c:v>16.975000000000001</c:v>
                      </c:pt>
                      <c:pt idx="15">
                        <c:v>17.096</c:v>
                      </c:pt>
                      <c:pt idx="16">
                        <c:v>16.994</c:v>
                      </c:pt>
                      <c:pt idx="17">
                        <c:v>17.265999999999998</c:v>
                      </c:pt>
                      <c:pt idx="18">
                        <c:v>17.013999999999999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'C&amp;T'!$A$2:$A$20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34.299999999999997</c:v>
                      </c:pt>
                      <c:pt idx="16">
                        <c:v>44</c:v>
                      </c:pt>
                      <c:pt idx="17">
                        <c:v>44</c:v>
                      </c:pt>
                      <c:pt idx="18">
                        <c:v>53.3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43C9-4603-80DC-FBF50845AC88}"/>
                  </c:ext>
                </c:extLst>
              </c15:ser>
            </c15:filteredScatterSeries>
            <c15:filteredScatterSeries>
              <c15:ser>
                <c:idx val="9"/>
                <c:order val="5"/>
                <c:tx>
                  <c:v>Tensile stresses(45%)</c:v>
                </c:tx>
                <c:spPr>
                  <a:ln>
                    <a:solidFill>
                      <a:srgbClr val="FF0000"/>
                    </a:solidFill>
                    <a:prstDash val="sys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'C&amp;T'!$C$2:$C$20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4.5659999999999998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8.5809999999999995</c:v>
                      </c:pt>
                      <c:pt idx="10">
                        <c:v>6.9210000000000003</c:v>
                      </c:pt>
                      <c:pt idx="11">
                        <c:v>13.13</c:v>
                      </c:pt>
                      <c:pt idx="12">
                        <c:v>12.991</c:v>
                      </c:pt>
                      <c:pt idx="13">
                        <c:v>9.6479999999999997</c:v>
                      </c:pt>
                      <c:pt idx="14">
                        <c:v>9.5350000000000001</c:v>
                      </c:pt>
                      <c:pt idx="15">
                        <c:v>8.2880000000000003</c:v>
                      </c:pt>
                      <c:pt idx="16">
                        <c:v>5.5880000000000001</c:v>
                      </c:pt>
                      <c:pt idx="17">
                        <c:v>5.6289999999999996</c:v>
                      </c:pt>
                      <c:pt idx="18">
                        <c:v>6.2770000000000001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'C&amp;T'!$A$2:$A$20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34.299999999999997</c:v>
                      </c:pt>
                      <c:pt idx="16">
                        <c:v>44</c:v>
                      </c:pt>
                      <c:pt idx="17">
                        <c:v>44</c:v>
                      </c:pt>
                      <c:pt idx="18">
                        <c:v>53.3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43C9-4603-80DC-FBF50845AC88}"/>
                  </c:ext>
                </c:extLst>
              </c15:ser>
            </c15:filteredScatterSeries>
            <c15:filteredScatterSeries>
              <c15:ser>
                <c:idx val="10"/>
                <c:order val="6"/>
                <c:marker>
                  <c:symbol val="none"/>
                </c:marker>
                <c:yVal>
                  <c:numLit>
                    <c:formatCode>General</c:formatCode>
                    <c:ptCount val="1"/>
                    <c:pt idx="0">
                      <c:v>1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43C9-4603-80DC-FBF50845AC88}"/>
                  </c:ext>
                </c:extLst>
              </c15:ser>
            </c15:filteredScatterSeries>
            <c15:filteredScatterSeries>
              <c15:ser>
                <c:idx val="11"/>
                <c:order val="7"/>
                <c:tx>
                  <c:v>Compressive stresses(90%)</c:v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'C&amp;T'!$F$2:$F$20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40.299999999999997</c:v>
                      </c:pt>
                      <c:pt idx="16">
                        <c:v>42</c:v>
                      </c:pt>
                      <c:pt idx="17">
                        <c:v>44</c:v>
                      </c:pt>
                      <c:pt idx="18">
                        <c:v>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'C&amp;T'!$E$2:$E$20</c15:sqref>
                        </c15:formulaRef>
                      </c:ext>
                    </c:extLst>
                    <c:numCache>
                      <c:formatCode>General</c:formatCode>
                      <c:ptCount val="19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43C9-4603-80DC-FBF50845AC88}"/>
                  </c:ext>
                </c:extLst>
              </c15:ser>
            </c15:filteredScatterSeries>
            <c15:filteredScatterSeries>
              <c15:ser>
                <c:idx val="12"/>
                <c:order val="8"/>
                <c:tx>
                  <c:v>Tensile stresses(90%)</c:v>
                </c:tx>
                <c:spPr>
                  <a:ln>
                    <a:solidFill>
                      <a:srgbClr val="FF0000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'C&amp;T'!$G$2:$G$20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15.909000000000001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16.172000000000001</c:v>
                      </c:pt>
                      <c:pt idx="10">
                        <c:v>16.172000000000001</c:v>
                      </c:pt>
                      <c:pt idx="11">
                        <c:v>16.445</c:v>
                      </c:pt>
                      <c:pt idx="12">
                        <c:v>16.440999999999999</c:v>
                      </c:pt>
                      <c:pt idx="13">
                        <c:v>16.561</c:v>
                      </c:pt>
                      <c:pt idx="14">
                        <c:v>16.786999999999999</c:v>
                      </c:pt>
                      <c:pt idx="15">
                        <c:v>16.832000000000001</c:v>
                      </c:pt>
                      <c:pt idx="16">
                        <c:v>16.826000000000001</c:v>
                      </c:pt>
                      <c:pt idx="17">
                        <c:v>16.771999999999998</c:v>
                      </c:pt>
                      <c:pt idx="18">
                        <c:v>17.04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'C&amp;T'!$E$2:$E$20</c15:sqref>
                        </c15:formulaRef>
                      </c:ext>
                    </c:extLst>
                    <c:numCache>
                      <c:formatCode>General</c:formatCode>
                      <c:ptCount val="19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43C9-4603-80DC-FBF50845AC88}"/>
                  </c:ext>
                </c:extLst>
              </c15:ser>
            </c15:filteredScatterSeries>
            <c15:filteredScatterSeries>
              <c15:ser>
                <c:idx val="13"/>
                <c:order val="9"/>
                <c:tx>
                  <c:v>Allowable stress</c:v>
                </c:tx>
                <c:marker>
                  <c:symbol val="none"/>
                </c:marker>
                <c:dPt>
                  <c:idx val="1"/>
                  <c:bubble3D val="0"/>
                  <c:spPr>
                    <a:ln>
                      <a:solidFill>
                        <a:schemeClr val="tx1"/>
                      </a:solidFill>
                    </a:ln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F-43C9-4603-80DC-FBF50845AC88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Sheet2!$R$3:$R$20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4</c:v>
                      </c:pt>
                      <c:pt idx="1">
                        <c:v>4</c:v>
                      </c:pt>
                      <c:pt idx="8">
                        <c:v>120</c:v>
                      </c:pt>
                      <c:pt idx="9">
                        <c:v>110</c:v>
                      </c:pt>
                      <c:pt idx="10">
                        <c:v>90</c:v>
                      </c:pt>
                      <c:pt idx="11">
                        <c:v>55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Sheet2!$S$3:$S$20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0</c:v>
                      </c:pt>
                      <c:pt idx="1">
                        <c:v>50</c:v>
                      </c:pt>
                      <c:pt idx="8">
                        <c:v>165</c:v>
                      </c:pt>
                      <c:pt idx="9">
                        <c:v>161</c:v>
                      </c:pt>
                      <c:pt idx="10">
                        <c:v>330</c:v>
                      </c:pt>
                      <c:pt idx="11">
                        <c:v>105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43C9-4603-80DC-FBF50845AC88}"/>
                  </c:ext>
                </c:extLst>
              </c15:ser>
            </c15:filteredScatterSeries>
            <c15:filteredScatterSeries>
              <c15:ser>
                <c:idx val="14"/>
                <c:order val="10"/>
                <c:tx>
                  <c:v>ALLOWABLE COMPRESSIVE STRESS</c:v>
                </c:tx>
                <c:marker>
                  <c:symbol val="none"/>
                </c:marker>
                <c:dPt>
                  <c:idx val="1"/>
                  <c:bubble3D val="0"/>
                  <c:spPr>
                    <a:ln>
                      <a:solidFill>
                        <a:srgbClr val="FF0000"/>
                      </a:solidFill>
                    </a:ln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12-43C9-4603-80DC-FBF50845AC88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Sheet2!$U$3:$U$4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29.75</c:v>
                      </c:pt>
                      <c:pt idx="1">
                        <c:v>29.75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Sheet2!$V$3:$V$4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50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3-43C9-4603-80DC-FBF50845AC88}"/>
                  </c:ext>
                </c:extLst>
              </c15:ser>
            </c15:filteredScatterSeries>
          </c:ext>
        </c:extLst>
      </c:scatterChart>
      <c:valAx>
        <c:axId val="638900904"/>
        <c:scaling>
          <c:orientation val="minMax"/>
          <c:max val="40"/>
          <c:min val="0"/>
        </c:scaling>
        <c:delete val="0"/>
        <c:axPos val="t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500" b="1" baseline="0"/>
            </a:pPr>
            <a:endParaRPr lang="en-US"/>
          </a:p>
        </c:txPr>
        <c:crossAx val="638894240"/>
        <c:crosses val="autoZero"/>
        <c:crossBetween val="midCat"/>
        <c:majorUnit val="5"/>
        <c:minorUnit val="4.0000000000000008E-2"/>
      </c:valAx>
      <c:valAx>
        <c:axId val="638894240"/>
        <c:scaling>
          <c:orientation val="maxMin"/>
          <c:max val="55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500" b="1" baseline="0"/>
            </a:pPr>
            <a:endParaRPr lang="en-US"/>
          </a:p>
        </c:txPr>
        <c:crossAx val="638900904"/>
        <c:crosses val="autoZero"/>
        <c:crossBetween val="midCat"/>
        <c:majorUnit val="5"/>
      </c:valAx>
      <c:spPr>
        <a:ln w="25400">
          <a:solidFill>
            <a:schemeClr val="tx1"/>
          </a:solidFill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1946788597097888"/>
          <c:y val="9.1308909909294397E-2"/>
          <c:w val="0.12221827180066042"/>
          <c:h val="0.4027458212588152"/>
        </c:manualLayout>
      </c:layout>
      <c:overlay val="0"/>
      <c:spPr>
        <a:solidFill>
          <a:schemeClr val="lt1"/>
        </a:solidFill>
        <a:ln w="6350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 sz="1500" b="1" i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981736635177366E-2"/>
          <c:y val="5.6741273335809743E-2"/>
          <c:w val="0.77950220087337518"/>
          <c:h val="0.91760845190002793"/>
        </c:manualLayout>
      </c:layout>
      <c:scatterChart>
        <c:scatterStyle val="lineMarker"/>
        <c:varyColors val="0"/>
        <c:ser>
          <c:idx val="14"/>
          <c:order val="10"/>
          <c:tx>
            <c:v>Stress</c:v>
          </c:tx>
          <c:spPr>
            <a:ln w="444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'Tensile stres-45%'!$N$13:$N$14</c:f>
              <c:numCache>
                <c:formatCode>General</c:formatCode>
                <c:ptCount val="2"/>
                <c:pt idx="0">
                  <c:v>4</c:v>
                </c:pt>
                <c:pt idx="1">
                  <c:v>4</c:v>
                </c:pt>
              </c:numCache>
            </c:numRef>
          </c:xVal>
          <c:yVal>
            <c:numRef>
              <c:f>'Tensile stres-45%'!$O$13:$O$14</c:f>
              <c:numCache>
                <c:formatCode>General</c:formatCode>
                <c:ptCount val="2"/>
                <c:pt idx="0">
                  <c:v>0</c:v>
                </c:pt>
                <c:pt idx="1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C0A-418A-8522-41394C806ABB}"/>
            </c:ext>
          </c:extLst>
        </c:ser>
        <c:ser>
          <c:idx val="0"/>
          <c:order val="11"/>
          <c:tx>
            <c:v>BH-1</c:v>
          </c:tx>
          <c:spPr>
            <a:ln w="31750">
              <a:solidFill>
                <a:srgbClr val="2501BF"/>
              </a:solidFill>
            </a:ln>
          </c:spPr>
          <c:marker>
            <c:symbol val="none"/>
          </c:marker>
          <c:xVal>
            <c:numRef>
              <c:f>Sheet3!$C$2:$C$21</c:f>
              <c:numCache>
                <c:formatCode>General</c:formatCode>
                <c:ptCount val="20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2.5070000000000001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4.5019999999999998</c:v>
                </c:pt>
                <c:pt idx="10">
                  <c:v>3.2989999999999999</c:v>
                </c:pt>
                <c:pt idx="11">
                  <c:v>7.1390000000000002</c:v>
                </c:pt>
                <c:pt idx="12">
                  <c:v>7.04</c:v>
                </c:pt>
                <c:pt idx="13">
                  <c:v>4.5640000000000001</c:v>
                </c:pt>
                <c:pt idx="14">
                  <c:v>4.6920000000000002</c:v>
                </c:pt>
                <c:pt idx="15">
                  <c:v>3.778</c:v>
                </c:pt>
                <c:pt idx="16">
                  <c:v>3.585</c:v>
                </c:pt>
                <c:pt idx="17">
                  <c:v>3.1309999999999998</c:v>
                </c:pt>
                <c:pt idx="18">
                  <c:v>4.92</c:v>
                </c:pt>
                <c:pt idx="19">
                  <c:v>4.8869999999999996</c:v>
                </c:pt>
              </c:numCache>
            </c:numRef>
          </c:xVal>
          <c:yVal>
            <c:numRef>
              <c:f>Sheet3!$A$2:$A$21</c:f>
              <c:numCache>
                <c:formatCode>General</c:formatCode>
                <c:ptCount val="20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34.299999999999997</c:v>
                </c:pt>
                <c:pt idx="16">
                  <c:v>44</c:v>
                </c:pt>
                <c:pt idx="17">
                  <c:v>44</c:v>
                </c:pt>
                <c:pt idx="18">
                  <c:v>53.3</c:v>
                </c:pt>
                <c:pt idx="19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C0A-418A-8522-41394C806ABB}"/>
            </c:ext>
          </c:extLst>
        </c:ser>
        <c:ser>
          <c:idx val="1"/>
          <c:order val="12"/>
          <c:tx>
            <c:v>BH-2</c:v>
          </c:tx>
          <c:spPr>
            <a:ln w="317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Sheet3!$H$2:$H$22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2.5070000000000001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4.5019999999999998</c:v>
                </c:pt>
                <c:pt idx="10">
                  <c:v>3.67</c:v>
                </c:pt>
                <c:pt idx="11">
                  <c:v>7.516</c:v>
                </c:pt>
                <c:pt idx="12">
                  <c:v>7.4340000000000002</c:v>
                </c:pt>
                <c:pt idx="13">
                  <c:v>5.3520000000000003</c:v>
                </c:pt>
                <c:pt idx="14">
                  <c:v>5.4459999999999997</c:v>
                </c:pt>
                <c:pt idx="15">
                  <c:v>3.637</c:v>
                </c:pt>
                <c:pt idx="16">
                  <c:v>3.512</c:v>
                </c:pt>
                <c:pt idx="17">
                  <c:v>3.6619999999999999</c:v>
                </c:pt>
                <c:pt idx="18">
                  <c:v>2.6629999999999998</c:v>
                </c:pt>
                <c:pt idx="19">
                  <c:v>3.3410000000000002</c:v>
                </c:pt>
                <c:pt idx="20">
                  <c:v>3.7050000000000001</c:v>
                </c:pt>
              </c:numCache>
            </c:numRef>
          </c:xVal>
          <c:yVal>
            <c:numRef>
              <c:f>Sheet3!$F$2:$F$22</c:f>
              <c:numCache>
                <c:formatCode>General</c:formatCode>
                <c:ptCount val="21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40.299999999999997</c:v>
                </c:pt>
                <c:pt idx="16">
                  <c:v>42</c:v>
                </c:pt>
                <c:pt idx="17">
                  <c:v>44</c:v>
                </c:pt>
                <c:pt idx="18">
                  <c:v>44</c:v>
                </c:pt>
                <c:pt idx="19">
                  <c:v>53.3</c:v>
                </c:pt>
                <c:pt idx="2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C0A-418A-8522-41394C806ABB}"/>
            </c:ext>
          </c:extLst>
        </c:ser>
        <c:ser>
          <c:idx val="2"/>
          <c:order val="13"/>
          <c:tx>
            <c:v>BH-3</c:v>
          </c:tx>
          <c:spPr>
            <a:ln w="31750">
              <a:solidFill>
                <a:srgbClr val="FF0000"/>
              </a:solidFill>
              <a:prstDash val="dash"/>
            </a:ln>
          </c:spPr>
          <c:marker>
            <c:symbol val="none"/>
          </c:marker>
          <c:xVal>
            <c:numRef>
              <c:f>Sheet3!$M$2:$M$26</c:f>
              <c:numCache>
                <c:formatCode>General</c:formatCode>
                <c:ptCount val="2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2.5070000000000001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4.5019999999999998</c:v>
                </c:pt>
                <c:pt idx="10">
                  <c:v>3.9620000000000002</c:v>
                </c:pt>
                <c:pt idx="11">
                  <c:v>7.8079999999999998</c:v>
                </c:pt>
                <c:pt idx="12">
                  <c:v>7.7430000000000003</c:v>
                </c:pt>
                <c:pt idx="13">
                  <c:v>6.13</c:v>
                </c:pt>
                <c:pt idx="14">
                  <c:v>6.19</c:v>
                </c:pt>
                <c:pt idx="15">
                  <c:v>4.3029999999999999</c:v>
                </c:pt>
                <c:pt idx="16">
                  <c:v>3.7360000000000002</c:v>
                </c:pt>
                <c:pt idx="17">
                  <c:v>4.2910000000000004</c:v>
                </c:pt>
                <c:pt idx="18">
                  <c:v>4.3710000000000004</c:v>
                </c:pt>
                <c:pt idx="19">
                  <c:v>4.9089999999999998</c:v>
                </c:pt>
                <c:pt idx="20">
                  <c:v>4.8250000000000002</c:v>
                </c:pt>
                <c:pt idx="21">
                  <c:v>4.9640000000000004</c:v>
                </c:pt>
                <c:pt idx="22">
                  <c:v>5.0590000000000002</c:v>
                </c:pt>
                <c:pt idx="23">
                  <c:v>4.9669999999999996</c:v>
                </c:pt>
                <c:pt idx="24">
                  <c:v>4.91</c:v>
                </c:pt>
              </c:numCache>
            </c:numRef>
          </c:xVal>
          <c:yVal>
            <c:numRef>
              <c:f>Sheet3!$K$2:$K$26</c:f>
              <c:numCache>
                <c:formatCode>General</c:formatCode>
                <c:ptCount val="25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36.299999999999997</c:v>
                </c:pt>
                <c:pt idx="16">
                  <c:v>38</c:v>
                </c:pt>
                <c:pt idx="17">
                  <c:v>42.8</c:v>
                </c:pt>
                <c:pt idx="18">
                  <c:v>44</c:v>
                </c:pt>
                <c:pt idx="19">
                  <c:v>44</c:v>
                </c:pt>
                <c:pt idx="20">
                  <c:v>45.8</c:v>
                </c:pt>
                <c:pt idx="21">
                  <c:v>48</c:v>
                </c:pt>
                <c:pt idx="22">
                  <c:v>51.1</c:v>
                </c:pt>
                <c:pt idx="23">
                  <c:v>54.1</c:v>
                </c:pt>
                <c:pt idx="24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C0A-418A-8522-41394C806ABB}"/>
            </c:ext>
          </c:extLst>
        </c:ser>
        <c:ser>
          <c:idx val="3"/>
          <c:order val="14"/>
          <c:tx>
            <c:v>BH-4</c:v>
          </c:tx>
          <c:spPr>
            <a:ln w="31750">
              <a:solidFill>
                <a:srgbClr val="2501BF"/>
              </a:solidFill>
              <a:prstDash val="dash"/>
            </a:ln>
          </c:spPr>
          <c:marker>
            <c:symbol val="none"/>
          </c:marker>
          <c:xVal>
            <c:numRef>
              <c:f>Sheet3!$R$2:$R$27</c:f>
              <c:numCache>
                <c:formatCode>General</c:formatCode>
                <c:ptCount val="2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2.4870000000000001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4.5019999999999998</c:v>
                </c:pt>
                <c:pt idx="10">
                  <c:v>4.5039999999999996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8.3089999999999993</c:v>
                </c:pt>
                <c:pt idx="15">
                  <c:v>7.67</c:v>
                </c:pt>
                <c:pt idx="16">
                  <c:v>7.5369999999999999</c:v>
                </c:pt>
                <c:pt idx="17">
                  <c:v>7.617</c:v>
                </c:pt>
                <c:pt idx="18">
                  <c:v>3.7090000000000001</c:v>
                </c:pt>
                <c:pt idx="19">
                  <c:v>3.41</c:v>
                </c:pt>
                <c:pt idx="20">
                  <c:v>3.0449999999999999</c:v>
                </c:pt>
                <c:pt idx="21">
                  <c:v>2.4119999999999999</c:v>
                </c:pt>
                <c:pt idx="22">
                  <c:v>5.1219999999999999</c:v>
                </c:pt>
                <c:pt idx="23">
                  <c:v>5.2050000000000001</c:v>
                </c:pt>
                <c:pt idx="24">
                  <c:v>5.0010000000000003</c:v>
                </c:pt>
                <c:pt idx="25">
                  <c:v>4.827</c:v>
                </c:pt>
              </c:numCache>
            </c:numRef>
          </c:xVal>
          <c:yVal>
            <c:numRef>
              <c:f>Sheet3!$P$2:$P$27</c:f>
              <c:numCache>
                <c:formatCode>General</c:formatCode>
                <c:ptCount val="26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21.1</c:v>
                </c:pt>
                <c:pt idx="10">
                  <c:v>22</c:v>
                </c:pt>
                <c:pt idx="11">
                  <c:v>22</c:v>
                </c:pt>
                <c:pt idx="12">
                  <c:v>24.1</c:v>
                </c:pt>
                <c:pt idx="13">
                  <c:v>27.1</c:v>
                </c:pt>
                <c:pt idx="14">
                  <c:v>30.9</c:v>
                </c:pt>
                <c:pt idx="15">
                  <c:v>32.299999999999997</c:v>
                </c:pt>
                <c:pt idx="16">
                  <c:v>33</c:v>
                </c:pt>
                <c:pt idx="17">
                  <c:v>33</c:v>
                </c:pt>
                <c:pt idx="18">
                  <c:v>41.3</c:v>
                </c:pt>
                <c:pt idx="19">
                  <c:v>42</c:v>
                </c:pt>
                <c:pt idx="20">
                  <c:v>44</c:v>
                </c:pt>
                <c:pt idx="21">
                  <c:v>44</c:v>
                </c:pt>
                <c:pt idx="22">
                  <c:v>46.3</c:v>
                </c:pt>
                <c:pt idx="23">
                  <c:v>49.3</c:v>
                </c:pt>
                <c:pt idx="24">
                  <c:v>52.3</c:v>
                </c:pt>
                <c:pt idx="25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C0A-418A-8522-41394C806AB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893848"/>
        <c:axId val="638901296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0"/>
                <c:tx>
                  <c:v>Soil Layer</c:v>
                </c:tx>
                <c:spPr>
                  <a:ln w="12700">
                    <a:solidFill>
                      <a:schemeClr val="bg2">
                        <a:lumMod val="50000"/>
                      </a:schemeClr>
                    </a:solidFill>
                    <a:prstDash val="dash"/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Input!$H$3:$H$93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1000</c:v>
                      </c:pt>
                      <c:pt idx="3">
                        <c:v>0</c:v>
                      </c:pt>
                      <c:pt idx="4">
                        <c:v>1000</c:v>
                      </c:pt>
                      <c:pt idx="6">
                        <c:v>0</c:v>
                      </c:pt>
                      <c:pt idx="7">
                        <c:v>1000</c:v>
                      </c:pt>
                      <c:pt idx="9">
                        <c:v>0</c:v>
                      </c:pt>
                      <c:pt idx="10">
                        <c:v>1000</c:v>
                      </c:pt>
                      <c:pt idx="12">
                        <c:v>0</c:v>
                      </c:pt>
                      <c:pt idx="13">
                        <c:v>1000</c:v>
                      </c:pt>
                      <c:pt idx="15">
                        <c:v>0</c:v>
                      </c:pt>
                      <c:pt idx="16">
                        <c:v>1000</c:v>
                      </c:pt>
                      <c:pt idx="18">
                        <c:v>0</c:v>
                      </c:pt>
                      <c:pt idx="19">
                        <c:v>1000</c:v>
                      </c:pt>
                      <c:pt idx="21">
                        <c:v>0</c:v>
                      </c:pt>
                      <c:pt idx="22">
                        <c:v>1000</c:v>
                      </c:pt>
                      <c:pt idx="24">
                        <c:v>0</c:v>
                      </c:pt>
                      <c:pt idx="25">
                        <c:v>1000</c:v>
                      </c:pt>
                      <c:pt idx="27">
                        <c:v>0</c:v>
                      </c:pt>
                      <c:pt idx="28">
                        <c:v>1000</c:v>
                      </c:pt>
                      <c:pt idx="30">
                        <c:v>0</c:v>
                      </c:pt>
                      <c:pt idx="31">
                        <c:v>1000</c:v>
                      </c:pt>
                      <c:pt idx="33">
                        <c:v>0</c:v>
                      </c:pt>
                      <c:pt idx="34">
                        <c:v>1000</c:v>
                      </c:pt>
                      <c:pt idx="36">
                        <c:v>0</c:v>
                      </c:pt>
                      <c:pt idx="37">
                        <c:v>1000</c:v>
                      </c:pt>
                      <c:pt idx="39">
                        <c:v>0</c:v>
                      </c:pt>
                      <c:pt idx="40">
                        <c:v>1000</c:v>
                      </c:pt>
                      <c:pt idx="42">
                        <c:v>0</c:v>
                      </c:pt>
                      <c:pt idx="43">
                        <c:v>1000</c:v>
                      </c:pt>
                      <c:pt idx="45">
                        <c:v>0</c:v>
                      </c:pt>
                      <c:pt idx="46">
                        <c:v>1000</c:v>
                      </c:pt>
                      <c:pt idx="48">
                        <c:v>0</c:v>
                      </c:pt>
                      <c:pt idx="49">
                        <c:v>1000</c:v>
                      </c:pt>
                      <c:pt idx="51">
                        <c:v>0</c:v>
                      </c:pt>
                      <c:pt idx="52">
                        <c:v>1000</c:v>
                      </c:pt>
                      <c:pt idx="54">
                        <c:v>0</c:v>
                      </c:pt>
                      <c:pt idx="55">
                        <c:v>1000</c:v>
                      </c:pt>
                      <c:pt idx="57">
                        <c:v>0</c:v>
                      </c:pt>
                      <c:pt idx="58">
                        <c:v>1000</c:v>
                      </c:pt>
                      <c:pt idx="60">
                        <c:v>0</c:v>
                      </c:pt>
                      <c:pt idx="61">
                        <c:v>1000</c:v>
                      </c:pt>
                      <c:pt idx="63">
                        <c:v>0</c:v>
                      </c:pt>
                      <c:pt idx="64">
                        <c:v>1000</c:v>
                      </c:pt>
                      <c:pt idx="66">
                        <c:v>0</c:v>
                      </c:pt>
                      <c:pt idx="67">
                        <c:v>1000</c:v>
                      </c:pt>
                      <c:pt idx="69">
                        <c:v>0</c:v>
                      </c:pt>
                      <c:pt idx="70">
                        <c:v>1000</c:v>
                      </c:pt>
                      <c:pt idx="72">
                        <c:v>0</c:v>
                      </c:pt>
                      <c:pt idx="73">
                        <c:v>1000</c:v>
                      </c:pt>
                      <c:pt idx="75">
                        <c:v>0</c:v>
                      </c:pt>
                      <c:pt idx="76">
                        <c:v>1000</c:v>
                      </c:pt>
                      <c:pt idx="78">
                        <c:v>0</c:v>
                      </c:pt>
                      <c:pt idx="79">
                        <c:v>1000</c:v>
                      </c:pt>
                      <c:pt idx="81">
                        <c:v>0</c:v>
                      </c:pt>
                      <c:pt idx="82">
                        <c:v>1000</c:v>
                      </c:pt>
                      <c:pt idx="84">
                        <c:v>0</c:v>
                      </c:pt>
                      <c:pt idx="85">
                        <c:v>1000</c:v>
                      </c:pt>
                      <c:pt idx="87">
                        <c:v>0</c:v>
                      </c:pt>
                      <c:pt idx="88">
                        <c:v>1000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Input!$G$3:$G$93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11.8</c:v>
                      </c:pt>
                      <c:pt idx="1">
                        <c:v>11.8</c:v>
                      </c:pt>
                      <c:pt idx="3">
                        <c:v>18</c:v>
                      </c:pt>
                      <c:pt idx="4">
                        <c:v>18</c:v>
                      </c:pt>
                      <c:pt idx="6">
                        <c:v>23.5</c:v>
                      </c:pt>
                      <c:pt idx="7">
                        <c:v>23.5</c:v>
                      </c:pt>
                      <c:pt idx="9">
                        <c:v>27</c:v>
                      </c:pt>
                      <c:pt idx="10">
                        <c:v>27</c:v>
                      </c:pt>
                      <c:pt idx="12">
                        <c:v>37.5</c:v>
                      </c:pt>
                      <c:pt idx="13">
                        <c:v>37.5</c:v>
                      </c:pt>
                      <c:pt idx="15">
                        <c:v>43</c:v>
                      </c:pt>
                      <c:pt idx="16">
                        <c:v>43</c:v>
                      </c:pt>
                      <c:pt idx="18">
                        <c:v>46</c:v>
                      </c:pt>
                      <c:pt idx="19">
                        <c:v>46</c:v>
                      </c:pt>
                      <c:pt idx="21">
                        <c:v>54</c:v>
                      </c:pt>
                      <c:pt idx="22">
                        <c:v>54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7">
                        <c:v>78.7</c:v>
                      </c:pt>
                      <c:pt idx="28">
                        <c:v>78.7</c:v>
                      </c:pt>
                      <c:pt idx="30">
                        <c:v>91.3</c:v>
                      </c:pt>
                      <c:pt idx="31">
                        <c:v>91.3</c:v>
                      </c:pt>
                      <c:pt idx="33">
                        <c:v>93</c:v>
                      </c:pt>
                      <c:pt idx="34">
                        <c:v>93</c:v>
                      </c:pt>
                      <c:pt idx="36">
                        <c:v>104</c:v>
                      </c:pt>
                      <c:pt idx="37">
                        <c:v>104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</c:numCache>
                  </c:numRef>
                </c:yVal>
                <c:smooth val="1"/>
                <c:extLst>
                  <c:ext xmlns:c16="http://schemas.microsoft.com/office/drawing/2014/chart" uri="{C3380CC4-5D6E-409C-BE32-E72D297353CC}">
                    <c16:uniqueId val="{00000005-5C0A-418A-8522-41394C806ABB}"/>
                  </c:ext>
                </c:extLst>
              </c15:ser>
            </c15:filteredScatterSeries>
            <c15:filteredScatterSeries>
              <c15:ser>
                <c:idx val="6"/>
                <c:order val="1"/>
                <c:tx>
                  <c:v>Soil Layer Labels</c:v>
                </c:tx>
                <c:spPr>
                  <a:ln>
                    <a:noFill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Input!$AC$3:$AC$32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60</c:v>
                      </c:pt>
                      <c:pt idx="1">
                        <c:v>60</c:v>
                      </c:pt>
                      <c:pt idx="2">
                        <c:v>60</c:v>
                      </c:pt>
                      <c:pt idx="3">
                        <c:v>60</c:v>
                      </c:pt>
                      <c:pt idx="4">
                        <c:v>60</c:v>
                      </c:pt>
                      <c:pt idx="5">
                        <c:v>60</c:v>
                      </c:pt>
                      <c:pt idx="6">
                        <c:v>60</c:v>
                      </c:pt>
                      <c:pt idx="7">
                        <c:v>60</c:v>
                      </c:pt>
                      <c:pt idx="8">
                        <c:v>60</c:v>
                      </c:pt>
                      <c:pt idx="9">
                        <c:v>60</c:v>
                      </c:pt>
                      <c:pt idx="10">
                        <c:v>60</c:v>
                      </c:pt>
                      <c:pt idx="11">
                        <c:v>60</c:v>
                      </c:pt>
                      <c:pt idx="12">
                        <c:v>60</c:v>
                      </c:pt>
                      <c:pt idx="13">
                        <c:v>60</c:v>
                      </c:pt>
                      <c:pt idx="14">
                        <c:v>60</c:v>
                      </c:pt>
                      <c:pt idx="15">
                        <c:v>60</c:v>
                      </c:pt>
                      <c:pt idx="16">
                        <c:v>60</c:v>
                      </c:pt>
                      <c:pt idx="17">
                        <c:v>60</c:v>
                      </c:pt>
                      <c:pt idx="18">
                        <c:v>60</c:v>
                      </c:pt>
                      <c:pt idx="19">
                        <c:v>60</c:v>
                      </c:pt>
                      <c:pt idx="20">
                        <c:v>60</c:v>
                      </c:pt>
                      <c:pt idx="21">
                        <c:v>60</c:v>
                      </c:pt>
                      <c:pt idx="22">
                        <c:v>60</c:v>
                      </c:pt>
                      <c:pt idx="23">
                        <c:v>60</c:v>
                      </c:pt>
                      <c:pt idx="24">
                        <c:v>60</c:v>
                      </c:pt>
                      <c:pt idx="25">
                        <c:v>60</c:v>
                      </c:pt>
                      <c:pt idx="26">
                        <c:v>60</c:v>
                      </c:pt>
                      <c:pt idx="27">
                        <c:v>60</c:v>
                      </c:pt>
                      <c:pt idx="28">
                        <c:v>60</c:v>
                      </c:pt>
                      <c:pt idx="29">
                        <c:v>60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Input!$D$3:$D$32</c15:sqref>
                        </c15:formulaRef>
                      </c:ext>
                    </c:extLst>
                    <c:numCache>
                      <c:formatCode>0.00</c:formatCode>
                      <c:ptCount val="30"/>
                      <c:pt idx="0">
                        <c:v>11.8</c:v>
                      </c:pt>
                      <c:pt idx="1">
                        <c:v>18</c:v>
                      </c:pt>
                      <c:pt idx="2">
                        <c:v>23.5</c:v>
                      </c:pt>
                      <c:pt idx="3">
                        <c:v>27</c:v>
                      </c:pt>
                      <c:pt idx="4">
                        <c:v>37.5</c:v>
                      </c:pt>
                      <c:pt idx="5">
                        <c:v>43</c:v>
                      </c:pt>
                      <c:pt idx="6">
                        <c:v>46</c:v>
                      </c:pt>
                      <c:pt idx="7">
                        <c:v>54</c:v>
                      </c:pt>
                      <c:pt idx="8">
                        <c:v>73</c:v>
                      </c:pt>
                      <c:pt idx="9">
                        <c:v>78.7</c:v>
                      </c:pt>
                      <c:pt idx="10">
                        <c:v>91.3</c:v>
                      </c:pt>
                      <c:pt idx="11">
                        <c:v>93</c:v>
                      </c:pt>
                      <c:pt idx="12">
                        <c:v>104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5C0A-418A-8522-41394C806ABB}"/>
                  </c:ext>
                </c:extLst>
              </c15:ser>
            </c15:filteredScatterSeries>
            <c15:filteredScatterSeries>
              <c15:ser>
                <c:idx val="5"/>
                <c:order val="2"/>
                <c:tx>
                  <c:v>Target Penetration</c:v>
                </c:tx>
                <c:spPr>
                  <a:ln>
                    <a:solidFill>
                      <a:schemeClr val="tx1"/>
                    </a:solidFill>
                  </a:ln>
                  <a:effectLst/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Input!$N$34:$N$35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0</c:v>
                      </c:pt>
                      <c:pt idx="1">
                        <c:v>8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Input!$O$34:$O$35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65</c:v>
                      </c:pt>
                      <c:pt idx="1">
                        <c:v>65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5C0A-418A-8522-41394C806ABB}"/>
                  </c:ext>
                </c:extLst>
              </c15:ser>
            </c15:filteredScatterSeries>
            <c15:filteredScatterSeries>
              <c15:ser>
                <c:idx val="7"/>
                <c:order val="3"/>
                <c:tx>
                  <c:v>srd</c:v>
                </c:tx>
                <c:spPr>
                  <a:ln>
                    <a:solidFill>
                      <a:schemeClr val="tx1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Sheet2!$M$3:$M$65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8">
                        <c:v>0</c:v>
                      </c:pt>
                      <c:pt idx="9">
                        <c:v>0</c:v>
                      </c:pt>
                      <c:pt idx="10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0</c:v>
                      </c:pt>
                      <c:pt idx="16">
                        <c:v>0</c:v>
                      </c:pt>
                      <c:pt idx="17">
                        <c:v>0</c:v>
                      </c:pt>
                      <c:pt idx="18">
                        <c:v>0</c:v>
                      </c:pt>
                      <c:pt idx="20">
                        <c:v>0</c:v>
                      </c:pt>
                      <c:pt idx="21">
                        <c:v>0</c:v>
                      </c:pt>
                      <c:pt idx="22">
                        <c:v>0</c:v>
                      </c:pt>
                      <c:pt idx="24">
                        <c:v>0</c:v>
                      </c:pt>
                      <c:pt idx="25">
                        <c:v>0</c:v>
                      </c:pt>
                      <c:pt idx="26">
                        <c:v>0</c:v>
                      </c:pt>
                      <c:pt idx="28">
                        <c:v>0</c:v>
                      </c:pt>
                      <c:pt idx="29">
                        <c:v>0</c:v>
                      </c:pt>
                      <c:pt idx="30">
                        <c:v>0</c:v>
                      </c:pt>
                      <c:pt idx="32">
                        <c:v>0</c:v>
                      </c:pt>
                      <c:pt idx="33">
                        <c:v>0</c:v>
                      </c:pt>
                      <c:pt idx="34">
                        <c:v>0</c:v>
                      </c:pt>
                      <c:pt idx="36">
                        <c:v>0</c:v>
                      </c:pt>
                      <c:pt idx="37">
                        <c:v>0</c:v>
                      </c:pt>
                      <c:pt idx="38">
                        <c:v>0</c:v>
                      </c:pt>
                      <c:pt idx="40">
                        <c:v>0</c:v>
                      </c:pt>
                      <c:pt idx="41">
                        <c:v>0</c:v>
                      </c:pt>
                      <c:pt idx="42">
                        <c:v>0</c:v>
                      </c:pt>
                      <c:pt idx="44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8">
                        <c:v>2.66</c:v>
                      </c:pt>
                      <c:pt idx="49">
                        <c:v>2.66</c:v>
                      </c:pt>
                      <c:pt idx="50">
                        <c:v>0</c:v>
                      </c:pt>
                      <c:pt idx="52">
                        <c:v>1.38</c:v>
                      </c:pt>
                      <c:pt idx="53">
                        <c:v>1.38</c:v>
                      </c:pt>
                      <c:pt idx="54">
                        <c:v>0</c:v>
                      </c:pt>
                      <c:pt idx="56">
                        <c:v>1.05</c:v>
                      </c:pt>
                      <c:pt idx="57">
                        <c:v>1.05</c:v>
                      </c:pt>
                      <c:pt idx="58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2">
                        <c:v>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Sheet2!$N$3:$N$65</c15:sqref>
                        </c15:formulaRef>
                      </c:ext>
                    </c:extLst>
                    <c:numCache>
                      <c:formatCode>General</c:formatCode>
                      <c:ptCount val="63"/>
                      <c:pt idx="0">
                        <c:v>0</c:v>
                      </c:pt>
                      <c:pt idx="1">
                        <c:v>35</c:v>
                      </c:pt>
                      <c:pt idx="2">
                        <c:v>35</c:v>
                      </c:pt>
                      <c:pt idx="4">
                        <c:v>0</c:v>
                      </c:pt>
                      <c:pt idx="5">
                        <c:v>35</c:v>
                      </c:pt>
                      <c:pt idx="6">
                        <c:v>35</c:v>
                      </c:pt>
                      <c:pt idx="8">
                        <c:v>0</c:v>
                      </c:pt>
                      <c:pt idx="9">
                        <c:v>35</c:v>
                      </c:pt>
                      <c:pt idx="10">
                        <c:v>35</c:v>
                      </c:pt>
                      <c:pt idx="12">
                        <c:v>0</c:v>
                      </c:pt>
                      <c:pt idx="13">
                        <c:v>35</c:v>
                      </c:pt>
                      <c:pt idx="14">
                        <c:v>35</c:v>
                      </c:pt>
                      <c:pt idx="16">
                        <c:v>0</c:v>
                      </c:pt>
                      <c:pt idx="17">
                        <c:v>42</c:v>
                      </c:pt>
                      <c:pt idx="18">
                        <c:v>42</c:v>
                      </c:pt>
                      <c:pt idx="20">
                        <c:v>0</c:v>
                      </c:pt>
                      <c:pt idx="21">
                        <c:v>42</c:v>
                      </c:pt>
                      <c:pt idx="22">
                        <c:v>42</c:v>
                      </c:pt>
                      <c:pt idx="24">
                        <c:v>0</c:v>
                      </c:pt>
                      <c:pt idx="25">
                        <c:v>42</c:v>
                      </c:pt>
                      <c:pt idx="26">
                        <c:v>42</c:v>
                      </c:pt>
                      <c:pt idx="28">
                        <c:v>0</c:v>
                      </c:pt>
                      <c:pt idx="29">
                        <c:v>42</c:v>
                      </c:pt>
                      <c:pt idx="30">
                        <c:v>42</c:v>
                      </c:pt>
                      <c:pt idx="32">
                        <c:v>0</c:v>
                      </c:pt>
                      <c:pt idx="33">
                        <c:v>55</c:v>
                      </c:pt>
                      <c:pt idx="34">
                        <c:v>55</c:v>
                      </c:pt>
                      <c:pt idx="36">
                        <c:v>0</c:v>
                      </c:pt>
                      <c:pt idx="37">
                        <c:v>55</c:v>
                      </c:pt>
                      <c:pt idx="38">
                        <c:v>55</c:v>
                      </c:pt>
                      <c:pt idx="40">
                        <c:v>0</c:v>
                      </c:pt>
                      <c:pt idx="41">
                        <c:v>55</c:v>
                      </c:pt>
                      <c:pt idx="42">
                        <c:v>55</c:v>
                      </c:pt>
                      <c:pt idx="44">
                        <c:v>0</c:v>
                      </c:pt>
                      <c:pt idx="45">
                        <c:v>55</c:v>
                      </c:pt>
                      <c:pt idx="46">
                        <c:v>55</c:v>
                      </c:pt>
                      <c:pt idx="48">
                        <c:v>0</c:v>
                      </c:pt>
                      <c:pt idx="49">
                        <c:v>45</c:v>
                      </c:pt>
                      <c:pt idx="50">
                        <c:v>45</c:v>
                      </c:pt>
                      <c:pt idx="52">
                        <c:v>0</c:v>
                      </c:pt>
                      <c:pt idx="53">
                        <c:v>45</c:v>
                      </c:pt>
                      <c:pt idx="54">
                        <c:v>45</c:v>
                      </c:pt>
                      <c:pt idx="56">
                        <c:v>0</c:v>
                      </c:pt>
                      <c:pt idx="57">
                        <c:v>45</c:v>
                      </c:pt>
                      <c:pt idx="58">
                        <c:v>45</c:v>
                      </c:pt>
                      <c:pt idx="60">
                        <c:v>0</c:v>
                      </c:pt>
                      <c:pt idx="61">
                        <c:v>45</c:v>
                      </c:pt>
                      <c:pt idx="62">
                        <c:v>45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5C0A-418A-8522-41394C806ABB}"/>
                  </c:ext>
                </c:extLst>
              </c15:ser>
            </c15:filteredScatterSeries>
            <c15:filteredScatterSeries>
              <c15:ser>
                <c:idx val="8"/>
                <c:order val="4"/>
                <c:tx>
                  <c:v>Compressive stresses(45%)</c:v>
                </c:tx>
                <c:spPr>
                  <a:ln>
                    <a:solidFill>
                      <a:srgbClr val="00B050"/>
                    </a:solidFill>
                    <a:prstDash val="sys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'C&amp;T'!$B$2:$B$20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15.909000000000001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16.172000000000001</c:v>
                      </c:pt>
                      <c:pt idx="10">
                        <c:v>16.178000000000001</c:v>
                      </c:pt>
                      <c:pt idx="11">
                        <c:v>16.457999999999998</c:v>
                      </c:pt>
                      <c:pt idx="12">
                        <c:v>16.452999999999999</c:v>
                      </c:pt>
                      <c:pt idx="13">
                        <c:v>16.744</c:v>
                      </c:pt>
                      <c:pt idx="14">
                        <c:v>16.975000000000001</c:v>
                      </c:pt>
                      <c:pt idx="15">
                        <c:v>17.096</c:v>
                      </c:pt>
                      <c:pt idx="16">
                        <c:v>16.994</c:v>
                      </c:pt>
                      <c:pt idx="17">
                        <c:v>17.265999999999998</c:v>
                      </c:pt>
                      <c:pt idx="18">
                        <c:v>17.013999999999999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'C&amp;T'!$A$2:$A$20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34.299999999999997</c:v>
                      </c:pt>
                      <c:pt idx="16">
                        <c:v>44</c:v>
                      </c:pt>
                      <c:pt idx="17">
                        <c:v>44</c:v>
                      </c:pt>
                      <c:pt idx="18">
                        <c:v>53.3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5C0A-418A-8522-41394C806ABB}"/>
                  </c:ext>
                </c:extLst>
              </c15:ser>
            </c15:filteredScatterSeries>
            <c15:filteredScatterSeries>
              <c15:ser>
                <c:idx val="9"/>
                <c:order val="5"/>
                <c:tx>
                  <c:v>Tensile stresses(45%)</c:v>
                </c:tx>
                <c:spPr>
                  <a:ln>
                    <a:solidFill>
                      <a:srgbClr val="FF0000"/>
                    </a:solidFill>
                    <a:prstDash val="sys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'C&amp;T'!$C$2:$C$20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4.5659999999999998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8.5809999999999995</c:v>
                      </c:pt>
                      <c:pt idx="10">
                        <c:v>6.9210000000000003</c:v>
                      </c:pt>
                      <c:pt idx="11">
                        <c:v>13.13</c:v>
                      </c:pt>
                      <c:pt idx="12">
                        <c:v>12.991</c:v>
                      </c:pt>
                      <c:pt idx="13">
                        <c:v>9.6479999999999997</c:v>
                      </c:pt>
                      <c:pt idx="14">
                        <c:v>9.5350000000000001</c:v>
                      </c:pt>
                      <c:pt idx="15">
                        <c:v>8.2880000000000003</c:v>
                      </c:pt>
                      <c:pt idx="16">
                        <c:v>5.5880000000000001</c:v>
                      </c:pt>
                      <c:pt idx="17">
                        <c:v>5.6289999999999996</c:v>
                      </c:pt>
                      <c:pt idx="18">
                        <c:v>6.2770000000000001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'C&amp;T'!$A$2:$A$20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34.299999999999997</c:v>
                      </c:pt>
                      <c:pt idx="16">
                        <c:v>44</c:v>
                      </c:pt>
                      <c:pt idx="17">
                        <c:v>44</c:v>
                      </c:pt>
                      <c:pt idx="18">
                        <c:v>53.3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5C0A-418A-8522-41394C806ABB}"/>
                  </c:ext>
                </c:extLst>
              </c15:ser>
            </c15:filteredScatterSeries>
            <c15:filteredScatterSeries>
              <c15:ser>
                <c:idx val="10"/>
                <c:order val="6"/>
                <c:marker>
                  <c:symbol val="none"/>
                </c:marker>
                <c:yVal>
                  <c:numLit>
                    <c:formatCode>General</c:formatCode>
                    <c:ptCount val="1"/>
                    <c:pt idx="0">
                      <c:v>1</c:v>
                    </c:pt>
                  </c:numLit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5C0A-418A-8522-41394C806ABB}"/>
                  </c:ext>
                </c:extLst>
              </c15:ser>
            </c15:filteredScatterSeries>
            <c15:filteredScatterSeries>
              <c15:ser>
                <c:idx val="11"/>
                <c:order val="7"/>
                <c:tx>
                  <c:v>Compressive stresses(90%)</c:v>
                </c:tx>
                <c:spPr>
                  <a:ln>
                    <a:solidFill>
                      <a:srgbClr val="00B050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'C&amp;T'!$F$2:$F$20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40.299999999999997</c:v>
                      </c:pt>
                      <c:pt idx="16">
                        <c:v>42</c:v>
                      </c:pt>
                      <c:pt idx="17">
                        <c:v>44</c:v>
                      </c:pt>
                      <c:pt idx="18">
                        <c:v>44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'C&amp;T'!$E$2:$E$20</c15:sqref>
                        </c15:formulaRef>
                      </c:ext>
                    </c:extLst>
                    <c:numCache>
                      <c:formatCode>General</c:formatCode>
                      <c:ptCount val="19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5C0A-418A-8522-41394C806ABB}"/>
                  </c:ext>
                </c:extLst>
              </c15:ser>
            </c15:filteredScatterSeries>
            <c15:filteredScatterSeries>
              <c15:ser>
                <c:idx val="12"/>
                <c:order val="8"/>
                <c:tx>
                  <c:v>Tensile stresses(90%)</c:v>
                </c:tx>
                <c:spPr>
                  <a:ln>
                    <a:solidFill>
                      <a:srgbClr val="FF0000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'C&amp;T'!$G$2:$G$20</c15:sqref>
                        </c15:formulaRef>
                      </c:ext>
                    </c:extLst>
                    <c:numCache>
                      <c:formatCode>General</c:formatCode>
                      <c:ptCount val="19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15.909000000000001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16.172000000000001</c:v>
                      </c:pt>
                      <c:pt idx="10">
                        <c:v>16.172000000000001</c:v>
                      </c:pt>
                      <c:pt idx="11">
                        <c:v>16.445</c:v>
                      </c:pt>
                      <c:pt idx="12">
                        <c:v>16.440999999999999</c:v>
                      </c:pt>
                      <c:pt idx="13">
                        <c:v>16.561</c:v>
                      </c:pt>
                      <c:pt idx="14">
                        <c:v>16.786999999999999</c:v>
                      </c:pt>
                      <c:pt idx="15">
                        <c:v>16.832000000000001</c:v>
                      </c:pt>
                      <c:pt idx="16">
                        <c:v>16.826000000000001</c:v>
                      </c:pt>
                      <c:pt idx="17">
                        <c:v>16.771999999999998</c:v>
                      </c:pt>
                      <c:pt idx="18">
                        <c:v>17.04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'C&amp;T'!$E$2:$E$20</c15:sqref>
                        </c15:formulaRef>
                      </c:ext>
                    </c:extLst>
                    <c:numCache>
                      <c:formatCode>General</c:formatCode>
                      <c:ptCount val="19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5C0A-418A-8522-41394C806ABB}"/>
                  </c:ext>
                </c:extLst>
              </c15:ser>
            </c15:filteredScatterSeries>
            <c15:filteredScatterSeries>
              <c15:ser>
                <c:idx val="13"/>
                <c:order val="9"/>
                <c:tx>
                  <c:v>Allowable stress</c:v>
                </c:tx>
                <c:marker>
                  <c:symbol val="none"/>
                </c:marker>
                <c:dPt>
                  <c:idx val="1"/>
                  <c:bubble3D val="0"/>
                  <c:spPr>
                    <a:ln>
                      <a:solidFill>
                        <a:schemeClr val="tx1"/>
                      </a:solidFill>
                    </a:ln>
                  </c:spPr>
                  <c:extLst xmlns:c15="http://schemas.microsoft.com/office/drawing/2012/chart">
                    <c:ext xmlns:c16="http://schemas.microsoft.com/office/drawing/2014/chart" uri="{C3380CC4-5D6E-409C-BE32-E72D297353CC}">
                      <c16:uniqueId val="{0000000F-5C0A-418A-8522-41394C806ABB}"/>
                    </c:ext>
                  </c:extLst>
                </c:dPt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Sheet2!$R$3:$R$20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4</c:v>
                      </c:pt>
                      <c:pt idx="1">
                        <c:v>4</c:v>
                      </c:pt>
                      <c:pt idx="8">
                        <c:v>120</c:v>
                      </c:pt>
                      <c:pt idx="9">
                        <c:v>110</c:v>
                      </c:pt>
                      <c:pt idx="10">
                        <c:v>90</c:v>
                      </c:pt>
                      <c:pt idx="11">
                        <c:v>55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Sheet2!$S$3:$S$20</c15:sqref>
                        </c15:formulaRef>
                      </c:ext>
                    </c:extLst>
                    <c:numCache>
                      <c:formatCode>General</c:formatCode>
                      <c:ptCount val="18"/>
                      <c:pt idx="0">
                        <c:v>0</c:v>
                      </c:pt>
                      <c:pt idx="1">
                        <c:v>50</c:v>
                      </c:pt>
                      <c:pt idx="8">
                        <c:v>165</c:v>
                      </c:pt>
                      <c:pt idx="9">
                        <c:v>161</c:v>
                      </c:pt>
                      <c:pt idx="10">
                        <c:v>330</c:v>
                      </c:pt>
                      <c:pt idx="11">
                        <c:v>105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0-5C0A-418A-8522-41394C806ABB}"/>
                  </c:ext>
                </c:extLst>
              </c15:ser>
            </c15:filteredScatterSeries>
          </c:ext>
        </c:extLst>
      </c:scatterChart>
      <c:valAx>
        <c:axId val="638893848"/>
        <c:scaling>
          <c:orientation val="minMax"/>
          <c:max val="18"/>
          <c:min val="0"/>
        </c:scaling>
        <c:delete val="0"/>
        <c:axPos val="t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 baseline="0"/>
            </a:pPr>
            <a:endParaRPr lang="en-US"/>
          </a:p>
        </c:txPr>
        <c:crossAx val="638901296"/>
        <c:crosses val="autoZero"/>
        <c:crossBetween val="midCat"/>
        <c:majorUnit val="3"/>
        <c:minorUnit val="4.0000000000000008E-2"/>
      </c:valAx>
      <c:valAx>
        <c:axId val="638901296"/>
        <c:scaling>
          <c:orientation val="maxMin"/>
          <c:max val="55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 baseline="0"/>
            </a:pPr>
            <a:endParaRPr lang="en-US"/>
          </a:p>
        </c:txPr>
        <c:crossAx val="638893848"/>
        <c:crosses val="autoZero"/>
        <c:crossBetween val="midCat"/>
        <c:majorUnit val="5"/>
      </c:valAx>
      <c:spPr>
        <a:ln w="25400">
          <a:solidFill>
            <a:schemeClr val="tx1"/>
          </a:solidFill>
        </a:ln>
      </c:spPr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64956796857255283"/>
          <c:y val="0.16846222384785126"/>
          <c:w val="0.16519019939665955"/>
          <c:h val="0.36675792765731829"/>
        </c:manualLayout>
      </c:layout>
      <c:overlay val="0"/>
      <c:spPr>
        <a:solidFill>
          <a:schemeClr val="lt1"/>
        </a:solidFill>
        <a:ln w="6350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 sz="1500" b="1" i="0" baseline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200" baseline="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41599027012347E-2"/>
          <c:y val="6.526846910984388E-2"/>
          <c:w val="0.77950220087337518"/>
          <c:h val="0.91760845190002793"/>
        </c:manualLayout>
      </c:layout>
      <c:scatterChart>
        <c:scatterStyle val="lineMarker"/>
        <c:varyColors val="0"/>
        <c:ser>
          <c:idx val="1"/>
          <c:order val="7"/>
          <c:tx>
            <c:v>BH-2-90%</c:v>
          </c:tx>
          <c:spPr>
            <a:ln w="31750">
              <a:solidFill>
                <a:srgbClr val="00B050"/>
              </a:solidFill>
              <a:prstDash val="sysDash"/>
            </a:ln>
          </c:spPr>
          <c:marker>
            <c:symbol val="none"/>
          </c:marker>
          <c:xVal>
            <c:numRef>
              <c:f>'90%'!$F$4:$F$24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1.65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2.4750000000000001</c:v>
                </c:pt>
                <c:pt idx="10">
                  <c:v>2.9750000000000001</c:v>
                </c:pt>
                <c:pt idx="11">
                  <c:v>4.05</c:v>
                </c:pt>
                <c:pt idx="12">
                  <c:v>4.125</c:v>
                </c:pt>
                <c:pt idx="13">
                  <c:v>6.5</c:v>
                </c:pt>
                <c:pt idx="14">
                  <c:v>6.3250000000000002</c:v>
                </c:pt>
                <c:pt idx="15">
                  <c:v>10.525</c:v>
                </c:pt>
                <c:pt idx="16">
                  <c:v>11.85</c:v>
                </c:pt>
                <c:pt idx="17">
                  <c:v>13.5</c:v>
                </c:pt>
                <c:pt idx="18">
                  <c:v>12.8</c:v>
                </c:pt>
                <c:pt idx="19">
                  <c:v>26.725000000000001</c:v>
                </c:pt>
                <c:pt idx="20">
                  <c:v>31.675000000000001</c:v>
                </c:pt>
              </c:numCache>
            </c:numRef>
          </c:xVal>
          <c:yVal>
            <c:numRef>
              <c:f>'90%'!$E$4:$E$24</c:f>
              <c:numCache>
                <c:formatCode>General</c:formatCode>
                <c:ptCount val="21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40.299999999999997</c:v>
                </c:pt>
                <c:pt idx="16">
                  <c:v>42</c:v>
                </c:pt>
                <c:pt idx="17">
                  <c:v>44</c:v>
                </c:pt>
                <c:pt idx="18">
                  <c:v>44</c:v>
                </c:pt>
                <c:pt idx="19">
                  <c:v>53.3</c:v>
                </c:pt>
                <c:pt idx="2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EF-4B55-B1B5-559A1BE0C7EB}"/>
            </c:ext>
          </c:extLst>
        </c:ser>
        <c:ser>
          <c:idx val="10"/>
          <c:order val="8"/>
          <c:tx>
            <c:v>BH-2-70%</c:v>
          </c:tx>
          <c:spPr>
            <a:ln w="31750">
              <a:solidFill>
                <a:srgbClr val="C00000"/>
              </a:solidFill>
              <a:prstDash val="sysDash"/>
            </a:ln>
          </c:spPr>
          <c:marker>
            <c:symbol val="none"/>
          </c:marker>
          <c:xVal>
            <c:numRef>
              <c:f>'Predicted Blow counts'!$I$4:$I$24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1.875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2.8250000000000002</c:v>
                </c:pt>
                <c:pt idx="10">
                  <c:v>3.4</c:v>
                </c:pt>
                <c:pt idx="11">
                  <c:v>4.5999999999999996</c:v>
                </c:pt>
                <c:pt idx="12">
                  <c:v>4.6749999999999998</c:v>
                </c:pt>
                <c:pt idx="13">
                  <c:v>7.625</c:v>
                </c:pt>
                <c:pt idx="14">
                  <c:v>7.4</c:v>
                </c:pt>
                <c:pt idx="15">
                  <c:v>12.824999999999999</c:v>
                </c:pt>
                <c:pt idx="16">
                  <c:v>14.5</c:v>
                </c:pt>
                <c:pt idx="17">
                  <c:v>16.149999999999999</c:v>
                </c:pt>
                <c:pt idx="18">
                  <c:v>15.65</c:v>
                </c:pt>
                <c:pt idx="19">
                  <c:v>34.700000000000003</c:v>
                </c:pt>
                <c:pt idx="20">
                  <c:v>42.45</c:v>
                </c:pt>
              </c:numCache>
            </c:numRef>
          </c:xVal>
          <c:yVal>
            <c:numRef>
              <c:f>'Predicted Blow counts'!$F$4:$F$24</c:f>
              <c:numCache>
                <c:formatCode>General</c:formatCode>
                <c:ptCount val="21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40.299999999999997</c:v>
                </c:pt>
                <c:pt idx="16">
                  <c:v>42</c:v>
                </c:pt>
                <c:pt idx="17">
                  <c:v>44</c:v>
                </c:pt>
                <c:pt idx="18">
                  <c:v>44</c:v>
                </c:pt>
                <c:pt idx="19">
                  <c:v>53.3</c:v>
                </c:pt>
                <c:pt idx="2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7EF-4B55-B1B5-559A1BE0C7EB}"/>
            </c:ext>
          </c:extLst>
        </c:ser>
        <c:ser>
          <c:idx val="9"/>
          <c:order val="9"/>
          <c:tx>
            <c:v>BH-2-50%</c:v>
          </c:tx>
          <c:spPr>
            <a:ln w="31750">
              <a:solidFill>
                <a:srgbClr val="00B0F0"/>
              </a:solidFill>
              <a:prstDash val="dash"/>
            </a:ln>
          </c:spPr>
          <c:marker>
            <c:symbol val="none"/>
          </c:marker>
          <c:xVal>
            <c:numRef>
              <c:f>'Predicted Blow counts'!$H$4:$H$24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2.2250000000000001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3.3250000000000002</c:v>
                </c:pt>
                <c:pt idx="10">
                  <c:v>4.0999999999999996</c:v>
                </c:pt>
                <c:pt idx="11">
                  <c:v>5.1749999999999998</c:v>
                </c:pt>
                <c:pt idx="12">
                  <c:v>5.1749999999999998</c:v>
                </c:pt>
                <c:pt idx="13">
                  <c:v>9.5250000000000004</c:v>
                </c:pt>
                <c:pt idx="14">
                  <c:v>9.1750000000000007</c:v>
                </c:pt>
                <c:pt idx="15">
                  <c:v>16.925000000000001</c:v>
                </c:pt>
                <c:pt idx="16">
                  <c:v>18.7</c:v>
                </c:pt>
                <c:pt idx="17">
                  <c:v>20.55</c:v>
                </c:pt>
                <c:pt idx="18">
                  <c:v>19.975000000000001</c:v>
                </c:pt>
                <c:pt idx="19">
                  <c:v>52.1</c:v>
                </c:pt>
                <c:pt idx="20">
                  <c:v>68.349999999999994</c:v>
                </c:pt>
              </c:numCache>
            </c:numRef>
          </c:xVal>
          <c:yVal>
            <c:numRef>
              <c:f>'Predicted Blow counts'!$F$4:$F$24</c:f>
              <c:numCache>
                <c:formatCode>General</c:formatCode>
                <c:ptCount val="21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40.299999999999997</c:v>
                </c:pt>
                <c:pt idx="16">
                  <c:v>42</c:v>
                </c:pt>
                <c:pt idx="17">
                  <c:v>44</c:v>
                </c:pt>
                <c:pt idx="18">
                  <c:v>44</c:v>
                </c:pt>
                <c:pt idx="19">
                  <c:v>53.3</c:v>
                </c:pt>
                <c:pt idx="2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7EF-4B55-B1B5-559A1BE0C7EB}"/>
            </c:ext>
          </c:extLst>
        </c:ser>
        <c:ser>
          <c:idx val="12"/>
          <c:order val="10"/>
          <c:tx>
            <c:v>BH-2-30%</c:v>
          </c:tx>
          <c:spPr>
            <a:ln w="31750">
              <a:solidFill>
                <a:srgbClr val="7030A0"/>
              </a:solidFill>
              <a:prstDash val="dash"/>
            </a:ln>
          </c:spPr>
          <c:marker>
            <c:symbol val="none"/>
          </c:marker>
          <c:xVal>
            <c:numRef>
              <c:f>'Predicted Blow counts'!$L$4:$L$24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2.85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4.2750000000000004</c:v>
                </c:pt>
                <c:pt idx="10">
                  <c:v>5.1749999999999998</c:v>
                </c:pt>
                <c:pt idx="11">
                  <c:v>5.1749999999999998</c:v>
                </c:pt>
                <c:pt idx="12">
                  <c:v>5.1749999999999998</c:v>
                </c:pt>
                <c:pt idx="13">
                  <c:v>13.675000000000001</c:v>
                </c:pt>
                <c:pt idx="14">
                  <c:v>13.025</c:v>
                </c:pt>
                <c:pt idx="15">
                  <c:v>24.925000000000001</c:v>
                </c:pt>
                <c:pt idx="16">
                  <c:v>27.35</c:v>
                </c:pt>
                <c:pt idx="17">
                  <c:v>30.85</c:v>
                </c:pt>
                <c:pt idx="18">
                  <c:v>29.65</c:v>
                </c:pt>
                <c:pt idx="19">
                  <c:v>124.77500000000001</c:v>
                </c:pt>
                <c:pt idx="20">
                  <c:v>219.1</c:v>
                </c:pt>
              </c:numCache>
            </c:numRef>
          </c:xVal>
          <c:yVal>
            <c:numRef>
              <c:f>'Predicted Blow counts'!$F$4:$F$24</c:f>
              <c:numCache>
                <c:formatCode>General</c:formatCode>
                <c:ptCount val="21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40.299999999999997</c:v>
                </c:pt>
                <c:pt idx="16">
                  <c:v>42</c:v>
                </c:pt>
                <c:pt idx="17">
                  <c:v>44</c:v>
                </c:pt>
                <c:pt idx="18">
                  <c:v>44</c:v>
                </c:pt>
                <c:pt idx="19">
                  <c:v>53.3</c:v>
                </c:pt>
                <c:pt idx="2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7EF-4B55-B1B5-559A1BE0C7EB}"/>
            </c:ext>
          </c:extLst>
        </c:ser>
        <c:ser>
          <c:idx val="11"/>
          <c:order val="11"/>
          <c:tx>
            <c:v>BH-2-15%</c:v>
          </c:tx>
          <c:spPr>
            <a:ln w="31750">
              <a:solidFill>
                <a:srgbClr val="FC30E4"/>
              </a:solidFill>
              <a:prstDash val="dash"/>
            </a:ln>
          </c:spPr>
          <c:marker>
            <c:symbol val="none"/>
          </c:marker>
          <c:xVal>
            <c:numRef>
              <c:f>'Predicted Blow counts'!$K$4:$K$24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4.0250000000000004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5.1749999999999998</c:v>
                </c:pt>
                <c:pt idx="10">
                  <c:v>6.7</c:v>
                </c:pt>
                <c:pt idx="11">
                  <c:v>5.1749999999999998</c:v>
                </c:pt>
                <c:pt idx="12">
                  <c:v>6</c:v>
                </c:pt>
                <c:pt idx="13">
                  <c:v>24.1</c:v>
                </c:pt>
                <c:pt idx="14">
                  <c:v>22.3</c:v>
                </c:pt>
                <c:pt idx="15">
                  <c:v>44.174999999999997</c:v>
                </c:pt>
                <c:pt idx="16">
                  <c:v>50.65</c:v>
                </c:pt>
                <c:pt idx="17">
                  <c:v>60.9</c:v>
                </c:pt>
                <c:pt idx="18">
                  <c:v>56.875</c:v>
                </c:pt>
                <c:pt idx="19">
                  <c:v>2499.75</c:v>
                </c:pt>
                <c:pt idx="20">
                  <c:v>2499.75</c:v>
                </c:pt>
              </c:numCache>
            </c:numRef>
          </c:xVal>
          <c:yVal>
            <c:numRef>
              <c:f>'Predicted Blow counts'!$F$4:$F$24</c:f>
              <c:numCache>
                <c:formatCode>General</c:formatCode>
                <c:ptCount val="21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40.299999999999997</c:v>
                </c:pt>
                <c:pt idx="16">
                  <c:v>42</c:v>
                </c:pt>
                <c:pt idx="17">
                  <c:v>44</c:v>
                </c:pt>
                <c:pt idx="18">
                  <c:v>44</c:v>
                </c:pt>
                <c:pt idx="19">
                  <c:v>53.3</c:v>
                </c:pt>
                <c:pt idx="2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7EF-4B55-B1B5-559A1BE0C7EB}"/>
            </c:ext>
          </c:extLst>
        </c:ser>
        <c:ser>
          <c:idx val="8"/>
          <c:order val="12"/>
          <c:tx>
            <c:v>BH-2-10%</c:v>
          </c:tx>
          <c:spPr>
            <a:ln w="31750">
              <a:solidFill>
                <a:srgbClr val="FF0000"/>
              </a:solidFill>
              <a:prstDash val="sysDash"/>
            </a:ln>
          </c:spPr>
          <c:marker>
            <c:symbol val="none"/>
          </c:marker>
          <c:xVal>
            <c:numRef>
              <c:f>'Predicted Blow counts'!$G$4:$G$24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4.875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5.1749999999999998</c:v>
                </c:pt>
                <c:pt idx="10">
                  <c:v>9.125</c:v>
                </c:pt>
                <c:pt idx="11">
                  <c:v>7.2</c:v>
                </c:pt>
                <c:pt idx="12">
                  <c:v>8.3249999999999993</c:v>
                </c:pt>
                <c:pt idx="13">
                  <c:v>35.6</c:v>
                </c:pt>
                <c:pt idx="14">
                  <c:v>32</c:v>
                </c:pt>
                <c:pt idx="15">
                  <c:v>66.075000000000003</c:v>
                </c:pt>
                <c:pt idx="16">
                  <c:v>79.424999999999997</c:v>
                </c:pt>
                <c:pt idx="17">
                  <c:v>102.8</c:v>
                </c:pt>
                <c:pt idx="18">
                  <c:v>92.924999999999997</c:v>
                </c:pt>
                <c:pt idx="19">
                  <c:v>2499.75</c:v>
                </c:pt>
                <c:pt idx="20">
                  <c:v>2499.75</c:v>
                </c:pt>
              </c:numCache>
            </c:numRef>
          </c:xVal>
          <c:yVal>
            <c:numRef>
              <c:f>'Predicted Blow counts'!$F$4:$F$24</c:f>
              <c:numCache>
                <c:formatCode>General</c:formatCode>
                <c:ptCount val="21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33</c:v>
                </c:pt>
                <c:pt idx="14">
                  <c:v>33</c:v>
                </c:pt>
                <c:pt idx="15">
                  <c:v>40.299999999999997</c:v>
                </c:pt>
                <c:pt idx="16">
                  <c:v>42</c:v>
                </c:pt>
                <c:pt idx="17">
                  <c:v>44</c:v>
                </c:pt>
                <c:pt idx="18">
                  <c:v>44</c:v>
                </c:pt>
                <c:pt idx="19">
                  <c:v>53.3</c:v>
                </c:pt>
                <c:pt idx="20">
                  <c:v>55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7EF-4B55-B1B5-559A1BE0C7EB}"/>
            </c:ext>
          </c:extLst>
        </c:ser>
        <c:ser>
          <c:idx val="13"/>
          <c:order val="13"/>
          <c:tx>
            <c:v>Line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'Blows-90%-15%'!$T$39:$T$40</c:f>
              <c:numCache>
                <c:formatCode>General</c:formatCode>
                <c:ptCount val="2"/>
                <c:pt idx="0">
                  <c:v>0</c:v>
                </c:pt>
                <c:pt idx="1">
                  <c:v>300</c:v>
                </c:pt>
              </c:numCache>
            </c:numRef>
          </c:xVal>
          <c:yVal>
            <c:numRef>
              <c:f>'Blows-90%-15%'!$S$39:$S$40</c:f>
              <c:numCache>
                <c:formatCode>General</c:formatCode>
                <c:ptCount val="2"/>
                <c:pt idx="0">
                  <c:v>42</c:v>
                </c:pt>
                <c:pt idx="1">
                  <c:v>42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7EF-4B55-B1B5-559A1BE0C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890712"/>
        <c:axId val="638899336"/>
        <c:extLst>
          <c:ext xmlns:c15="http://schemas.microsoft.com/office/drawing/2012/chart" uri="{02D57815-91ED-43cb-92C2-25804820EDAC}">
            <c15:filteredScatterSeries>
              <c15:ser>
                <c:idx val="4"/>
                <c:order val="0"/>
                <c:tx>
                  <c:v>Soil Layer</c:v>
                </c:tx>
                <c:spPr>
                  <a:ln w="12700">
                    <a:solidFill>
                      <a:schemeClr val="bg2">
                        <a:lumMod val="50000"/>
                      </a:schemeClr>
                    </a:solidFill>
                    <a:prstDash val="dash"/>
                  </a:ln>
                </c:spPr>
                <c:marker>
                  <c:symbol val="none"/>
                </c:marker>
                <c:xVal>
                  <c:numRef>
                    <c:extLst>
                      <c:ext uri="{02D57815-91ED-43cb-92C2-25804820EDAC}">
                        <c15:formulaRef>
                          <c15:sqref>Input!$H$3:$H$93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0</c:v>
                      </c:pt>
                      <c:pt idx="1">
                        <c:v>1000</c:v>
                      </c:pt>
                      <c:pt idx="3">
                        <c:v>0</c:v>
                      </c:pt>
                      <c:pt idx="4">
                        <c:v>1000</c:v>
                      </c:pt>
                      <c:pt idx="6">
                        <c:v>0</c:v>
                      </c:pt>
                      <c:pt idx="7">
                        <c:v>1000</c:v>
                      </c:pt>
                      <c:pt idx="9">
                        <c:v>0</c:v>
                      </c:pt>
                      <c:pt idx="10">
                        <c:v>1000</c:v>
                      </c:pt>
                      <c:pt idx="12">
                        <c:v>0</c:v>
                      </c:pt>
                      <c:pt idx="13">
                        <c:v>1000</c:v>
                      </c:pt>
                      <c:pt idx="15">
                        <c:v>0</c:v>
                      </c:pt>
                      <c:pt idx="16">
                        <c:v>1000</c:v>
                      </c:pt>
                      <c:pt idx="18">
                        <c:v>0</c:v>
                      </c:pt>
                      <c:pt idx="19">
                        <c:v>1000</c:v>
                      </c:pt>
                      <c:pt idx="21">
                        <c:v>0</c:v>
                      </c:pt>
                      <c:pt idx="22">
                        <c:v>1000</c:v>
                      </c:pt>
                      <c:pt idx="24">
                        <c:v>0</c:v>
                      </c:pt>
                      <c:pt idx="25">
                        <c:v>1000</c:v>
                      </c:pt>
                      <c:pt idx="27">
                        <c:v>0</c:v>
                      </c:pt>
                      <c:pt idx="28">
                        <c:v>1000</c:v>
                      </c:pt>
                      <c:pt idx="30">
                        <c:v>0</c:v>
                      </c:pt>
                      <c:pt idx="31">
                        <c:v>1000</c:v>
                      </c:pt>
                      <c:pt idx="33">
                        <c:v>0</c:v>
                      </c:pt>
                      <c:pt idx="34">
                        <c:v>1000</c:v>
                      </c:pt>
                      <c:pt idx="36">
                        <c:v>0</c:v>
                      </c:pt>
                      <c:pt idx="37">
                        <c:v>1000</c:v>
                      </c:pt>
                      <c:pt idx="39">
                        <c:v>0</c:v>
                      </c:pt>
                      <c:pt idx="40">
                        <c:v>1000</c:v>
                      </c:pt>
                      <c:pt idx="42">
                        <c:v>0</c:v>
                      </c:pt>
                      <c:pt idx="43">
                        <c:v>1000</c:v>
                      </c:pt>
                      <c:pt idx="45">
                        <c:v>0</c:v>
                      </c:pt>
                      <c:pt idx="46">
                        <c:v>1000</c:v>
                      </c:pt>
                      <c:pt idx="48">
                        <c:v>0</c:v>
                      </c:pt>
                      <c:pt idx="49">
                        <c:v>1000</c:v>
                      </c:pt>
                      <c:pt idx="51">
                        <c:v>0</c:v>
                      </c:pt>
                      <c:pt idx="52">
                        <c:v>1000</c:v>
                      </c:pt>
                      <c:pt idx="54">
                        <c:v>0</c:v>
                      </c:pt>
                      <c:pt idx="55">
                        <c:v>1000</c:v>
                      </c:pt>
                      <c:pt idx="57">
                        <c:v>0</c:v>
                      </c:pt>
                      <c:pt idx="58">
                        <c:v>1000</c:v>
                      </c:pt>
                      <c:pt idx="60">
                        <c:v>0</c:v>
                      </c:pt>
                      <c:pt idx="61">
                        <c:v>1000</c:v>
                      </c:pt>
                      <c:pt idx="63">
                        <c:v>0</c:v>
                      </c:pt>
                      <c:pt idx="64">
                        <c:v>1000</c:v>
                      </c:pt>
                      <c:pt idx="66">
                        <c:v>0</c:v>
                      </c:pt>
                      <c:pt idx="67">
                        <c:v>1000</c:v>
                      </c:pt>
                      <c:pt idx="69">
                        <c:v>0</c:v>
                      </c:pt>
                      <c:pt idx="70">
                        <c:v>1000</c:v>
                      </c:pt>
                      <c:pt idx="72">
                        <c:v>0</c:v>
                      </c:pt>
                      <c:pt idx="73">
                        <c:v>1000</c:v>
                      </c:pt>
                      <c:pt idx="75">
                        <c:v>0</c:v>
                      </c:pt>
                      <c:pt idx="76">
                        <c:v>1000</c:v>
                      </c:pt>
                      <c:pt idx="78">
                        <c:v>0</c:v>
                      </c:pt>
                      <c:pt idx="79">
                        <c:v>1000</c:v>
                      </c:pt>
                      <c:pt idx="81">
                        <c:v>0</c:v>
                      </c:pt>
                      <c:pt idx="82">
                        <c:v>1000</c:v>
                      </c:pt>
                      <c:pt idx="84">
                        <c:v>0</c:v>
                      </c:pt>
                      <c:pt idx="85">
                        <c:v>1000</c:v>
                      </c:pt>
                      <c:pt idx="87">
                        <c:v>0</c:v>
                      </c:pt>
                      <c:pt idx="88">
                        <c:v>1000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Input!$G$3:$G$93</c15:sqref>
                        </c15:formulaRef>
                      </c:ext>
                    </c:extLst>
                    <c:numCache>
                      <c:formatCode>General</c:formatCode>
                      <c:ptCount val="91"/>
                      <c:pt idx="0">
                        <c:v>11.8</c:v>
                      </c:pt>
                      <c:pt idx="1">
                        <c:v>11.8</c:v>
                      </c:pt>
                      <c:pt idx="3">
                        <c:v>18</c:v>
                      </c:pt>
                      <c:pt idx="4">
                        <c:v>18</c:v>
                      </c:pt>
                      <c:pt idx="6">
                        <c:v>23.5</c:v>
                      </c:pt>
                      <c:pt idx="7">
                        <c:v>23.5</c:v>
                      </c:pt>
                      <c:pt idx="9">
                        <c:v>27</c:v>
                      </c:pt>
                      <c:pt idx="10">
                        <c:v>27</c:v>
                      </c:pt>
                      <c:pt idx="12">
                        <c:v>37.5</c:v>
                      </c:pt>
                      <c:pt idx="13">
                        <c:v>37.5</c:v>
                      </c:pt>
                      <c:pt idx="15">
                        <c:v>43</c:v>
                      </c:pt>
                      <c:pt idx="16">
                        <c:v>43</c:v>
                      </c:pt>
                      <c:pt idx="18">
                        <c:v>46</c:v>
                      </c:pt>
                      <c:pt idx="19">
                        <c:v>46</c:v>
                      </c:pt>
                      <c:pt idx="21">
                        <c:v>54</c:v>
                      </c:pt>
                      <c:pt idx="22">
                        <c:v>54</c:v>
                      </c:pt>
                      <c:pt idx="24">
                        <c:v>73</c:v>
                      </c:pt>
                      <c:pt idx="25">
                        <c:v>73</c:v>
                      </c:pt>
                      <c:pt idx="27">
                        <c:v>78.7</c:v>
                      </c:pt>
                      <c:pt idx="28">
                        <c:v>78.7</c:v>
                      </c:pt>
                      <c:pt idx="30">
                        <c:v>91.3</c:v>
                      </c:pt>
                      <c:pt idx="31">
                        <c:v>91.3</c:v>
                      </c:pt>
                      <c:pt idx="33">
                        <c:v>93</c:v>
                      </c:pt>
                      <c:pt idx="34">
                        <c:v>93</c:v>
                      </c:pt>
                      <c:pt idx="36">
                        <c:v>104</c:v>
                      </c:pt>
                      <c:pt idx="37">
                        <c:v>104</c:v>
                      </c:pt>
                      <c:pt idx="39">
                        <c:v>0</c:v>
                      </c:pt>
                      <c:pt idx="40">
                        <c:v>0</c:v>
                      </c:pt>
                      <c:pt idx="42">
                        <c:v>0</c:v>
                      </c:pt>
                      <c:pt idx="43">
                        <c:v>0</c:v>
                      </c:pt>
                      <c:pt idx="45">
                        <c:v>0</c:v>
                      </c:pt>
                      <c:pt idx="46">
                        <c:v>0</c:v>
                      </c:pt>
                      <c:pt idx="48">
                        <c:v>0</c:v>
                      </c:pt>
                      <c:pt idx="49">
                        <c:v>0</c:v>
                      </c:pt>
                      <c:pt idx="51">
                        <c:v>0</c:v>
                      </c:pt>
                      <c:pt idx="52">
                        <c:v>0</c:v>
                      </c:pt>
                      <c:pt idx="54">
                        <c:v>0</c:v>
                      </c:pt>
                      <c:pt idx="55">
                        <c:v>0</c:v>
                      </c:pt>
                      <c:pt idx="57">
                        <c:v>0</c:v>
                      </c:pt>
                      <c:pt idx="58">
                        <c:v>0</c:v>
                      </c:pt>
                      <c:pt idx="60">
                        <c:v>0</c:v>
                      </c:pt>
                      <c:pt idx="61">
                        <c:v>0</c:v>
                      </c:pt>
                      <c:pt idx="63">
                        <c:v>0</c:v>
                      </c:pt>
                      <c:pt idx="64">
                        <c:v>0</c:v>
                      </c:pt>
                      <c:pt idx="66">
                        <c:v>0</c:v>
                      </c:pt>
                      <c:pt idx="67">
                        <c:v>0</c:v>
                      </c:pt>
                      <c:pt idx="69">
                        <c:v>0</c:v>
                      </c:pt>
                      <c:pt idx="70">
                        <c:v>0</c:v>
                      </c:pt>
                      <c:pt idx="72">
                        <c:v>0</c:v>
                      </c:pt>
                      <c:pt idx="73">
                        <c:v>0</c:v>
                      </c:pt>
                      <c:pt idx="75">
                        <c:v>0</c:v>
                      </c:pt>
                      <c:pt idx="76">
                        <c:v>0</c:v>
                      </c:pt>
                      <c:pt idx="78">
                        <c:v>0</c:v>
                      </c:pt>
                      <c:pt idx="79">
                        <c:v>0</c:v>
                      </c:pt>
                      <c:pt idx="81">
                        <c:v>0</c:v>
                      </c:pt>
                      <c:pt idx="82">
                        <c:v>0</c:v>
                      </c:pt>
                      <c:pt idx="84">
                        <c:v>0</c:v>
                      </c:pt>
                      <c:pt idx="85">
                        <c:v>0</c:v>
                      </c:pt>
                      <c:pt idx="87">
                        <c:v>0</c:v>
                      </c:pt>
                      <c:pt idx="88">
                        <c:v>0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7-77EF-4B55-B1B5-559A1BE0C7EB}"/>
                  </c:ext>
                </c:extLst>
              </c15:ser>
            </c15:filteredScatterSeries>
            <c15:filteredScatterSeries>
              <c15:ser>
                <c:idx val="5"/>
                <c:order val="1"/>
                <c:tx>
                  <c:v>Add-on Penetration</c:v>
                </c:tx>
                <c:spPr>
                  <a:ln w="25400">
                    <a:solidFill>
                      <a:schemeClr val="tx1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Input!$K$3:$K$19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0</c:v>
                      </c:pt>
                      <c:pt idx="1">
                        <c:v>250</c:v>
                      </c:pt>
                      <c:pt idx="3">
                        <c:v>0</c:v>
                      </c:pt>
                      <c:pt idx="4">
                        <c:v>250</c:v>
                      </c:pt>
                      <c:pt idx="6">
                        <c:v>0</c:v>
                      </c:pt>
                      <c:pt idx="7">
                        <c:v>250</c:v>
                      </c:pt>
                      <c:pt idx="9">
                        <c:v>0</c:v>
                      </c:pt>
                      <c:pt idx="10">
                        <c:v>250</c:v>
                      </c:pt>
                      <c:pt idx="12">
                        <c:v>0</c:v>
                      </c:pt>
                      <c:pt idx="13">
                        <c:v>250</c:v>
                      </c:pt>
                      <c:pt idx="15">
                        <c:v>0</c:v>
                      </c:pt>
                      <c:pt idx="16">
                        <c:v>250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Input!$J$3:$J$19</c15:sqref>
                        </c15:formulaRef>
                      </c:ext>
                    </c:extLst>
                    <c:numCache>
                      <c:formatCode>General</c:formatCode>
                      <c:ptCount val="17"/>
                      <c:pt idx="0">
                        <c:v>11</c:v>
                      </c:pt>
                      <c:pt idx="1">
                        <c:v>11</c:v>
                      </c:pt>
                      <c:pt idx="3">
                        <c:v>22</c:v>
                      </c:pt>
                      <c:pt idx="4">
                        <c:v>22</c:v>
                      </c:pt>
                      <c:pt idx="6">
                        <c:v>33</c:v>
                      </c:pt>
                      <c:pt idx="7">
                        <c:v>33</c:v>
                      </c:pt>
                      <c:pt idx="9">
                        <c:v>44</c:v>
                      </c:pt>
                      <c:pt idx="10">
                        <c:v>44</c:v>
                      </c:pt>
                      <c:pt idx="12">
                        <c:v>55</c:v>
                      </c:pt>
                      <c:pt idx="13">
                        <c:v>55</c:v>
                      </c:pt>
                      <c:pt idx="15">
                        <c:v>65</c:v>
                      </c:pt>
                      <c:pt idx="16">
                        <c:v>65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77EF-4B55-B1B5-559A1BE0C7EB}"/>
                  </c:ext>
                </c:extLst>
              </c15:ser>
            </c15:filteredScatterSeries>
            <c15:filteredScatterSeries>
              <c15:ser>
                <c:idx val="6"/>
                <c:order val="2"/>
                <c:tx>
                  <c:v>Soil Layer Labels</c:v>
                </c:tx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Input!$I$3:$I$32</c15:sqref>
                        </c15:formulaRef>
                      </c:ext>
                    </c:extLst>
                    <c:numCache>
                      <c:formatCode>General</c:formatCode>
                      <c:ptCount val="30"/>
                      <c:pt idx="0">
                        <c:v>250</c:v>
                      </c:pt>
                      <c:pt idx="1">
                        <c:v>250</c:v>
                      </c:pt>
                      <c:pt idx="2">
                        <c:v>250</c:v>
                      </c:pt>
                      <c:pt idx="3">
                        <c:v>250</c:v>
                      </c:pt>
                      <c:pt idx="4">
                        <c:v>250</c:v>
                      </c:pt>
                      <c:pt idx="5">
                        <c:v>250</c:v>
                      </c:pt>
                      <c:pt idx="6">
                        <c:v>250</c:v>
                      </c:pt>
                      <c:pt idx="7">
                        <c:v>250</c:v>
                      </c:pt>
                      <c:pt idx="8">
                        <c:v>250</c:v>
                      </c:pt>
                      <c:pt idx="9">
                        <c:v>250</c:v>
                      </c:pt>
                      <c:pt idx="10">
                        <c:v>250</c:v>
                      </c:pt>
                      <c:pt idx="11">
                        <c:v>250</c:v>
                      </c:pt>
                      <c:pt idx="12">
                        <c:v>250</c:v>
                      </c:pt>
                      <c:pt idx="13">
                        <c:v>250</c:v>
                      </c:pt>
                      <c:pt idx="14">
                        <c:v>250</c:v>
                      </c:pt>
                      <c:pt idx="15">
                        <c:v>250</c:v>
                      </c:pt>
                      <c:pt idx="16">
                        <c:v>250</c:v>
                      </c:pt>
                      <c:pt idx="17">
                        <c:v>250</c:v>
                      </c:pt>
                      <c:pt idx="18">
                        <c:v>250</c:v>
                      </c:pt>
                      <c:pt idx="19">
                        <c:v>250</c:v>
                      </c:pt>
                      <c:pt idx="20">
                        <c:v>250</c:v>
                      </c:pt>
                      <c:pt idx="21">
                        <c:v>250</c:v>
                      </c:pt>
                      <c:pt idx="22">
                        <c:v>250</c:v>
                      </c:pt>
                      <c:pt idx="23">
                        <c:v>250</c:v>
                      </c:pt>
                      <c:pt idx="24">
                        <c:v>250</c:v>
                      </c:pt>
                      <c:pt idx="25">
                        <c:v>250</c:v>
                      </c:pt>
                      <c:pt idx="26">
                        <c:v>250</c:v>
                      </c:pt>
                      <c:pt idx="27">
                        <c:v>250</c:v>
                      </c:pt>
                      <c:pt idx="28">
                        <c:v>250</c:v>
                      </c:pt>
                      <c:pt idx="29">
                        <c:v>250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Input!$D$3:$D$32</c15:sqref>
                        </c15:formulaRef>
                      </c:ext>
                    </c:extLst>
                    <c:numCache>
                      <c:formatCode>0.00</c:formatCode>
                      <c:ptCount val="30"/>
                      <c:pt idx="0">
                        <c:v>11.8</c:v>
                      </c:pt>
                      <c:pt idx="1">
                        <c:v>18</c:v>
                      </c:pt>
                      <c:pt idx="2">
                        <c:v>23.5</c:v>
                      </c:pt>
                      <c:pt idx="3">
                        <c:v>27</c:v>
                      </c:pt>
                      <c:pt idx="4">
                        <c:v>37.5</c:v>
                      </c:pt>
                      <c:pt idx="5">
                        <c:v>43</c:v>
                      </c:pt>
                      <c:pt idx="6">
                        <c:v>46</c:v>
                      </c:pt>
                      <c:pt idx="7">
                        <c:v>54</c:v>
                      </c:pt>
                      <c:pt idx="8">
                        <c:v>73</c:v>
                      </c:pt>
                      <c:pt idx="9">
                        <c:v>78.7</c:v>
                      </c:pt>
                      <c:pt idx="10">
                        <c:v>91.3</c:v>
                      </c:pt>
                      <c:pt idx="11">
                        <c:v>93</c:v>
                      </c:pt>
                      <c:pt idx="12">
                        <c:v>104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77EF-4B55-B1B5-559A1BE0C7EB}"/>
                  </c:ext>
                </c:extLst>
              </c15:ser>
            </c15:filteredScatterSeries>
            <c15:filteredScatterSeries>
              <c15:ser>
                <c:idx val="7"/>
                <c:order val="3"/>
                <c:tx>
                  <c:v>SWP/Efficiency</c:v>
                </c:tx>
                <c:spPr>
                  <a:ln w="15875">
                    <a:solidFill>
                      <a:schemeClr val="tx1"/>
                    </a:solidFill>
                    <a:tailEnd type="triangle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'Additional Input'!$D$4:$D$32</c15:sqref>
                        </c15:formulaRef>
                      </c:ext>
                    </c:extLst>
                    <c:numCache>
                      <c:formatCode>General</c:formatCode>
                      <c:ptCount val="29"/>
                      <c:pt idx="1">
                        <c:v>0</c:v>
                      </c:pt>
                      <c:pt idx="4">
                        <c:v>0</c:v>
                      </c:pt>
                      <c:pt idx="7">
                        <c:v>0</c:v>
                      </c:pt>
                      <c:pt idx="10">
                        <c:v>0</c:v>
                      </c:pt>
                      <c:pt idx="13">
                        <c:v>0</c:v>
                      </c:pt>
                      <c:pt idx="16">
                        <c:v>0</c:v>
                      </c:pt>
                      <c:pt idx="19">
                        <c:v>0</c:v>
                      </c:pt>
                      <c:pt idx="22">
                        <c:v>0</c:v>
                      </c:pt>
                      <c:pt idx="25">
                        <c:v>0</c:v>
                      </c:pt>
                      <c:pt idx="28">
                        <c:v>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'Additional Input'!$C$4:$C$32</c15:sqref>
                        </c15:formulaRef>
                      </c:ext>
                    </c:extLst>
                    <c:numCache>
                      <c:formatCode>General</c:formatCode>
                      <c:ptCount val="29"/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77EF-4B55-B1B5-559A1BE0C7EB}"/>
                  </c:ext>
                </c:extLst>
              </c15:ser>
            </c15:filteredScatterSeries>
            <c15:filteredScatterSeries>
              <c15:ser>
                <c:idx val="0"/>
                <c:order val="4"/>
                <c:tx>
                  <c:v>BH-1</c:v>
                </c:tx>
                <c:spPr>
                  <a:ln>
                    <a:solidFill>
                      <a:srgbClr val="2501BF"/>
                    </a:solidFill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'90%'!$B$4:$B$23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1.65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2.4750000000000001</c:v>
                      </c:pt>
                      <c:pt idx="10">
                        <c:v>3.2</c:v>
                      </c:pt>
                      <c:pt idx="11">
                        <c:v>4.3</c:v>
                      </c:pt>
                      <c:pt idx="12">
                        <c:v>4.375</c:v>
                      </c:pt>
                      <c:pt idx="13">
                        <c:v>7.5</c:v>
                      </c:pt>
                      <c:pt idx="14">
                        <c:v>7.3</c:v>
                      </c:pt>
                      <c:pt idx="15">
                        <c:v>8.9</c:v>
                      </c:pt>
                      <c:pt idx="16">
                        <c:v>15.85</c:v>
                      </c:pt>
                      <c:pt idx="17">
                        <c:v>15.525</c:v>
                      </c:pt>
                      <c:pt idx="18">
                        <c:v>143.75</c:v>
                      </c:pt>
                      <c:pt idx="19">
                        <c:v>249.4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'90%'!$A$4:$A$23</c15:sqref>
                        </c15:formulaRef>
                      </c:ext>
                    </c:extLst>
                    <c:numCache>
                      <c:formatCode>General</c:formatCode>
                      <c:ptCount val="20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34.299999999999997</c:v>
                      </c:pt>
                      <c:pt idx="16">
                        <c:v>44</c:v>
                      </c:pt>
                      <c:pt idx="17">
                        <c:v>44</c:v>
                      </c:pt>
                      <c:pt idx="18">
                        <c:v>53.3</c:v>
                      </c:pt>
                      <c:pt idx="19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77EF-4B55-B1B5-559A1BE0C7EB}"/>
                  </c:ext>
                </c:extLst>
              </c15:ser>
            </c15:filteredScatterSeries>
            <c15:filteredScatterSeries>
              <c15:ser>
                <c:idx val="2"/>
                <c:order val="5"/>
                <c:tx>
                  <c:v>BH-3</c:v>
                </c:tx>
                <c:spPr>
                  <a:ln>
                    <a:solidFill>
                      <a:srgbClr val="FF0000"/>
                    </a:solidFill>
                    <a:prstDash val="sys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'90%'!$J$4:$J$28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1.65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2.4750000000000001</c:v>
                      </c:pt>
                      <c:pt idx="10">
                        <c:v>2.8</c:v>
                      </c:pt>
                      <c:pt idx="11">
                        <c:v>3.875</c:v>
                      </c:pt>
                      <c:pt idx="12">
                        <c:v>3.9249999999999998</c:v>
                      </c:pt>
                      <c:pt idx="13">
                        <c:v>5.1749999999999998</c:v>
                      </c:pt>
                      <c:pt idx="14">
                        <c:v>5.1749999999999998</c:v>
                      </c:pt>
                      <c:pt idx="15">
                        <c:v>8.0500000000000007</c:v>
                      </c:pt>
                      <c:pt idx="16">
                        <c:v>9.2750000000000004</c:v>
                      </c:pt>
                      <c:pt idx="17">
                        <c:v>38.674999999999997</c:v>
                      </c:pt>
                      <c:pt idx="18">
                        <c:v>44.2</c:v>
                      </c:pt>
                      <c:pt idx="19">
                        <c:v>42.75</c:v>
                      </c:pt>
                      <c:pt idx="20">
                        <c:v>54.2</c:v>
                      </c:pt>
                      <c:pt idx="21">
                        <c:v>76</c:v>
                      </c:pt>
                      <c:pt idx="22">
                        <c:v>154.375</c:v>
                      </c:pt>
                      <c:pt idx="23">
                        <c:v>575.77499999999998</c:v>
                      </c:pt>
                      <c:pt idx="24">
                        <c:v>1484.45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'90%'!$I$4:$I$28</c15:sqref>
                        </c15:formulaRef>
                      </c:ext>
                    </c:extLst>
                    <c:numCache>
                      <c:formatCode>General</c:formatCode>
                      <c:ptCount val="25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20.9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22.4</c:v>
                      </c:pt>
                      <c:pt idx="13">
                        <c:v>33</c:v>
                      </c:pt>
                      <c:pt idx="14">
                        <c:v>33</c:v>
                      </c:pt>
                      <c:pt idx="15">
                        <c:v>36.299999999999997</c:v>
                      </c:pt>
                      <c:pt idx="16">
                        <c:v>38</c:v>
                      </c:pt>
                      <c:pt idx="17">
                        <c:v>42.8</c:v>
                      </c:pt>
                      <c:pt idx="18">
                        <c:v>44</c:v>
                      </c:pt>
                      <c:pt idx="19">
                        <c:v>44</c:v>
                      </c:pt>
                      <c:pt idx="20">
                        <c:v>45.8</c:v>
                      </c:pt>
                      <c:pt idx="21">
                        <c:v>48</c:v>
                      </c:pt>
                      <c:pt idx="22">
                        <c:v>51.1</c:v>
                      </c:pt>
                      <c:pt idx="23">
                        <c:v>54.1</c:v>
                      </c:pt>
                      <c:pt idx="24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77EF-4B55-B1B5-559A1BE0C7EB}"/>
                  </c:ext>
                </c:extLst>
              </c15:ser>
            </c15:filteredScatterSeries>
            <c15:filteredScatterSeries>
              <c15:ser>
                <c:idx val="3"/>
                <c:order val="6"/>
                <c:tx>
                  <c:v>BH-4</c:v>
                </c:tx>
                <c:spPr>
                  <a:ln>
                    <a:solidFill>
                      <a:srgbClr val="2501BF"/>
                    </a:solidFill>
                    <a:prstDash val="sysDash"/>
                  </a:ln>
                </c:spPr>
                <c:marker>
                  <c:symbol val="none"/>
                </c:marke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'90%'!$O$4:$O$29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1.65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</c:v>
                      </c:pt>
                      <c:pt idx="8">
                        <c:v>0</c:v>
                      </c:pt>
                      <c:pt idx="9">
                        <c:v>2.4750000000000001</c:v>
                      </c:pt>
                      <c:pt idx="10">
                        <c:v>2.5</c:v>
                      </c:pt>
                      <c:pt idx="11">
                        <c:v>0</c:v>
                      </c:pt>
                      <c:pt idx="12">
                        <c:v>0</c:v>
                      </c:pt>
                      <c:pt idx="13">
                        <c:v>0</c:v>
                      </c:pt>
                      <c:pt idx="14">
                        <c:v>3.875</c:v>
                      </c:pt>
                      <c:pt idx="15">
                        <c:v>4.3499999999999996</c:v>
                      </c:pt>
                      <c:pt idx="16">
                        <c:v>4.45</c:v>
                      </c:pt>
                      <c:pt idx="17">
                        <c:v>4.5</c:v>
                      </c:pt>
                      <c:pt idx="18">
                        <c:v>8.6999999999999993</c:v>
                      </c:pt>
                      <c:pt idx="19">
                        <c:v>9.3249999999999993</c:v>
                      </c:pt>
                      <c:pt idx="20">
                        <c:v>11.5</c:v>
                      </c:pt>
                      <c:pt idx="21">
                        <c:v>10.95</c:v>
                      </c:pt>
                      <c:pt idx="22">
                        <c:v>33.375</c:v>
                      </c:pt>
                      <c:pt idx="23">
                        <c:v>48.2</c:v>
                      </c:pt>
                      <c:pt idx="24">
                        <c:v>78.875</c:v>
                      </c:pt>
                      <c:pt idx="25">
                        <c:v>140.1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'90%'!$N$4:$N$29</c15:sqref>
                        </c15:formulaRef>
                      </c:ext>
                    </c:extLst>
                    <c:numCache>
                      <c:formatCode>General</c:formatCode>
                      <c:ptCount val="26"/>
                      <c:pt idx="0">
                        <c:v>0.1</c:v>
                      </c:pt>
                      <c:pt idx="1">
                        <c:v>3.1</c:v>
                      </c:pt>
                      <c:pt idx="2">
                        <c:v>6.1</c:v>
                      </c:pt>
                      <c:pt idx="3">
                        <c:v>9.1</c:v>
                      </c:pt>
                      <c:pt idx="4">
                        <c:v>11</c:v>
                      </c:pt>
                      <c:pt idx="5">
                        <c:v>11</c:v>
                      </c:pt>
                      <c:pt idx="6">
                        <c:v>12.1</c:v>
                      </c:pt>
                      <c:pt idx="7">
                        <c:v>15.1</c:v>
                      </c:pt>
                      <c:pt idx="8">
                        <c:v>18.100000000000001</c:v>
                      </c:pt>
                      <c:pt idx="9">
                        <c:v>21.1</c:v>
                      </c:pt>
                      <c:pt idx="10">
                        <c:v>22</c:v>
                      </c:pt>
                      <c:pt idx="11">
                        <c:v>22</c:v>
                      </c:pt>
                      <c:pt idx="12">
                        <c:v>24.1</c:v>
                      </c:pt>
                      <c:pt idx="13">
                        <c:v>27.1</c:v>
                      </c:pt>
                      <c:pt idx="14">
                        <c:v>30.9</c:v>
                      </c:pt>
                      <c:pt idx="15">
                        <c:v>32.299999999999997</c:v>
                      </c:pt>
                      <c:pt idx="16">
                        <c:v>33</c:v>
                      </c:pt>
                      <c:pt idx="17">
                        <c:v>33</c:v>
                      </c:pt>
                      <c:pt idx="18">
                        <c:v>41.3</c:v>
                      </c:pt>
                      <c:pt idx="19">
                        <c:v>42</c:v>
                      </c:pt>
                      <c:pt idx="20">
                        <c:v>44</c:v>
                      </c:pt>
                      <c:pt idx="21">
                        <c:v>44</c:v>
                      </c:pt>
                      <c:pt idx="22">
                        <c:v>46.3</c:v>
                      </c:pt>
                      <c:pt idx="23">
                        <c:v>49.3</c:v>
                      </c:pt>
                      <c:pt idx="24">
                        <c:v>52.3</c:v>
                      </c:pt>
                      <c:pt idx="25">
                        <c:v>55</c:v>
                      </c:pt>
                    </c:numCache>
                  </c:numRef>
                </c:y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D-77EF-4B55-B1B5-559A1BE0C7EB}"/>
                  </c:ext>
                </c:extLst>
              </c15:ser>
            </c15:filteredScatterSeries>
          </c:ext>
        </c:extLst>
      </c:scatterChart>
      <c:valAx>
        <c:axId val="638890712"/>
        <c:scaling>
          <c:orientation val="minMax"/>
          <c:max val="250"/>
          <c:min val="0"/>
        </c:scaling>
        <c:delete val="0"/>
        <c:axPos val="t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 baseline="0"/>
            </a:pPr>
            <a:endParaRPr lang="en-US"/>
          </a:p>
        </c:txPr>
        <c:crossAx val="638899336"/>
        <c:crosses val="autoZero"/>
        <c:crossBetween val="midCat"/>
        <c:majorUnit val="25"/>
        <c:minorUnit val="4.0000000000000008E-2"/>
      </c:valAx>
      <c:valAx>
        <c:axId val="638899336"/>
        <c:scaling>
          <c:orientation val="maxMin"/>
          <c:max val="6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400" b="1" baseline="0"/>
            </a:pPr>
            <a:endParaRPr lang="en-US"/>
          </a:p>
        </c:txPr>
        <c:crossAx val="638890712"/>
        <c:crosses val="autoZero"/>
        <c:crossBetween val="midCat"/>
        <c:majorUnit val="5"/>
      </c:valAx>
      <c:spPr>
        <a:ln w="25400">
          <a:solidFill>
            <a:schemeClr val="tx1"/>
          </a:solidFill>
        </a:ln>
      </c:spPr>
    </c:plotArea>
    <c:legend>
      <c:legendPos val="r"/>
      <c:legendEntry>
        <c:idx val="6"/>
        <c:delete val="1"/>
      </c:legendEntry>
      <c:layout>
        <c:manualLayout>
          <c:xMode val="edge"/>
          <c:yMode val="edge"/>
          <c:x val="0.55675438044384395"/>
          <c:y val="9.4996649593361598E-2"/>
          <c:w val="0.25902641167422363"/>
          <c:h val="0.35599050927735293"/>
        </c:manualLayout>
      </c:layout>
      <c:overlay val="0"/>
      <c:spPr>
        <a:solidFill>
          <a:schemeClr val="bg1"/>
        </a:solidFill>
        <a:ln>
          <a:solidFill>
            <a:schemeClr val="dk1"/>
          </a:solidFill>
        </a:ln>
      </c:spPr>
      <c:txPr>
        <a:bodyPr/>
        <a:lstStyle/>
        <a:p>
          <a:pPr>
            <a:defRPr sz="1500" b="1" baseline="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545190963279123E-2"/>
          <c:y val="6.5519125683060106E-2"/>
          <c:w val="0.91643072305448547"/>
          <c:h val="0.88487838127016094"/>
        </c:manualLayout>
      </c:layout>
      <c:scatterChart>
        <c:scatterStyle val="lineMarker"/>
        <c:varyColors val="0"/>
        <c:ser>
          <c:idx val="0"/>
          <c:order val="0"/>
          <c:tx>
            <c:v>Observed Blowcounts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'[Client Dvty (1).xlsx]BH-2'!$X$4:$X$49</c:f>
              <c:numCache>
                <c:formatCode>General</c:formatCode>
                <c:ptCount val="46"/>
                <c:pt idx="0">
                  <c:v>1.3571428571428572</c:v>
                </c:pt>
                <c:pt idx="1">
                  <c:v>1.0714285714285714</c:v>
                </c:pt>
                <c:pt idx="2">
                  <c:v>0.21428571428571427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0.21428571428571427</c:v>
                </c:pt>
                <c:pt idx="8">
                  <c:v>0.5714285714285714</c:v>
                </c:pt>
                <c:pt idx="9">
                  <c:v>0.8928571428571429</c:v>
                </c:pt>
                <c:pt idx="10">
                  <c:v>1.4642857142857142</c:v>
                </c:pt>
                <c:pt idx="11">
                  <c:v>2.1785714285714284</c:v>
                </c:pt>
                <c:pt idx="12">
                  <c:v>2.5</c:v>
                </c:pt>
                <c:pt idx="13">
                  <c:v>2.8928571428571428</c:v>
                </c:pt>
                <c:pt idx="14">
                  <c:v>3.2857142857142856</c:v>
                </c:pt>
                <c:pt idx="15">
                  <c:v>3.7142857142857144</c:v>
                </c:pt>
                <c:pt idx="16">
                  <c:v>4.1071428571428568</c:v>
                </c:pt>
                <c:pt idx="17">
                  <c:v>4.7857142857142856</c:v>
                </c:pt>
                <c:pt idx="18">
                  <c:v>4.9642857142857144</c:v>
                </c:pt>
                <c:pt idx="19">
                  <c:v>5.4642857142857144</c:v>
                </c:pt>
                <c:pt idx="20">
                  <c:v>5.9285714285714288</c:v>
                </c:pt>
                <c:pt idx="21">
                  <c:v>6.4642857142857144</c:v>
                </c:pt>
                <c:pt idx="22">
                  <c:v>7.25</c:v>
                </c:pt>
                <c:pt idx="23">
                  <c:v>7.7142857142857144</c:v>
                </c:pt>
                <c:pt idx="24">
                  <c:v>8.3571428571428577</c:v>
                </c:pt>
                <c:pt idx="25">
                  <c:v>8.9642857142857135</c:v>
                </c:pt>
                <c:pt idx="26">
                  <c:v>9.4285714285714288</c:v>
                </c:pt>
                <c:pt idx="27">
                  <c:v>10.071428571428571</c:v>
                </c:pt>
                <c:pt idx="28">
                  <c:v>10.857142857142858</c:v>
                </c:pt>
                <c:pt idx="29">
                  <c:v>11.785714285714286</c:v>
                </c:pt>
                <c:pt idx="30">
                  <c:v>12.392857142857142</c:v>
                </c:pt>
                <c:pt idx="31">
                  <c:v>13.821428571428571</c:v>
                </c:pt>
                <c:pt idx="32">
                  <c:v>14.714285714285714</c:v>
                </c:pt>
                <c:pt idx="33">
                  <c:v>15.642857142857142</c:v>
                </c:pt>
                <c:pt idx="34">
                  <c:v>16.607142857142858</c:v>
                </c:pt>
                <c:pt idx="35">
                  <c:v>18.107142857142858</c:v>
                </c:pt>
                <c:pt idx="36">
                  <c:v>19.25</c:v>
                </c:pt>
                <c:pt idx="37">
                  <c:v>21.964285714285715</c:v>
                </c:pt>
                <c:pt idx="38">
                  <c:v>26.607142857142858</c:v>
                </c:pt>
                <c:pt idx="39">
                  <c:v>31.678571428571427</c:v>
                </c:pt>
                <c:pt idx="40">
                  <c:v>46.928571428571431</c:v>
                </c:pt>
                <c:pt idx="41">
                  <c:v>60.785714285714285</c:v>
                </c:pt>
                <c:pt idx="42">
                  <c:v>66.142857142857139</c:v>
                </c:pt>
                <c:pt idx="43">
                  <c:v>76.142857142857139</c:v>
                </c:pt>
                <c:pt idx="44">
                  <c:v>101.64285714285714</c:v>
                </c:pt>
                <c:pt idx="45">
                  <c:v>111.5</c:v>
                </c:pt>
              </c:numCache>
            </c:numRef>
          </c:xVal>
          <c:yVal>
            <c:numRef>
              <c:f>'[Client Dvty (1).xlsx]BH-2'!$W$4:$W$49</c:f>
              <c:numCache>
                <c:formatCode>General</c:formatCode>
                <c:ptCount val="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40.5</c:v>
                </c:pt>
                <c:pt idx="41">
                  <c:v>41</c:v>
                </c:pt>
                <c:pt idx="42">
                  <c:v>41.5</c:v>
                </c:pt>
                <c:pt idx="43">
                  <c:v>42</c:v>
                </c:pt>
                <c:pt idx="44">
                  <c:v>42.5</c:v>
                </c:pt>
                <c:pt idx="45">
                  <c:v>42.79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331-4387-B79D-A1E07ECA9BEF}"/>
            </c:ext>
          </c:extLst>
        </c:ser>
        <c:ser>
          <c:idx val="1"/>
          <c:order val="1"/>
          <c:tx>
            <c:v>Predicted Blowcounts</c:v>
          </c:tx>
          <c:spPr>
            <a:ln w="25400" cap="rnd">
              <a:solidFill>
                <a:srgbClr val="00B05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'[Client Dvty (1).xlsx]BH-2'!$AP$4:$AP$30</c:f>
              <c:numCache>
                <c:formatCode>General</c:formatCode>
                <c:ptCount val="2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2.4750000000000001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4.2750000000000004</c:v>
                </c:pt>
                <c:pt idx="10">
                  <c:v>5.1749999999999998</c:v>
                </c:pt>
                <c:pt idx="11">
                  <c:v>5.1749999999999998</c:v>
                </c:pt>
                <c:pt idx="12">
                  <c:v>5.1749999999999998</c:v>
                </c:pt>
                <c:pt idx="13">
                  <c:v>5.1749999999999998</c:v>
                </c:pt>
                <c:pt idx="14">
                  <c:v>7.375</c:v>
                </c:pt>
                <c:pt idx="15">
                  <c:v>8.9250000000000007</c:v>
                </c:pt>
                <c:pt idx="16">
                  <c:v>15.6</c:v>
                </c:pt>
                <c:pt idx="17">
                  <c:v>15.725</c:v>
                </c:pt>
                <c:pt idx="18">
                  <c:v>9.1750000000000007</c:v>
                </c:pt>
                <c:pt idx="19">
                  <c:v>15.75</c:v>
                </c:pt>
                <c:pt idx="20">
                  <c:v>19.324999999999999</c:v>
                </c:pt>
                <c:pt idx="21">
                  <c:v>27.475000000000001</c:v>
                </c:pt>
                <c:pt idx="22">
                  <c:v>29.7</c:v>
                </c:pt>
                <c:pt idx="23">
                  <c:v>60.674999999999997</c:v>
                </c:pt>
                <c:pt idx="24">
                  <c:v>83.6</c:v>
                </c:pt>
                <c:pt idx="25">
                  <c:v>95.1</c:v>
                </c:pt>
                <c:pt idx="26">
                  <c:v>129.4</c:v>
                </c:pt>
              </c:numCache>
            </c:numRef>
          </c:xVal>
          <c:yVal>
            <c:numRef>
              <c:f>'[Client Dvty (1).xlsx]BH-2'!$AN$4:$AN$30</c:f>
              <c:numCache>
                <c:formatCode>General</c:formatCode>
                <c:ptCount val="27"/>
                <c:pt idx="0">
                  <c:v>0.1</c:v>
                </c:pt>
                <c:pt idx="1">
                  <c:v>3.1</c:v>
                </c:pt>
                <c:pt idx="2">
                  <c:v>6.1</c:v>
                </c:pt>
                <c:pt idx="3">
                  <c:v>9.1</c:v>
                </c:pt>
                <c:pt idx="4">
                  <c:v>11</c:v>
                </c:pt>
                <c:pt idx="5">
                  <c:v>11</c:v>
                </c:pt>
                <c:pt idx="6">
                  <c:v>12.1</c:v>
                </c:pt>
                <c:pt idx="7">
                  <c:v>15.1</c:v>
                </c:pt>
                <c:pt idx="8">
                  <c:v>18.100000000000001</c:v>
                </c:pt>
                <c:pt idx="9">
                  <c:v>20.9</c:v>
                </c:pt>
                <c:pt idx="10">
                  <c:v>22</c:v>
                </c:pt>
                <c:pt idx="11">
                  <c:v>22</c:v>
                </c:pt>
                <c:pt idx="12">
                  <c:v>22.4</c:v>
                </c:pt>
                <c:pt idx="13">
                  <c:v>23</c:v>
                </c:pt>
                <c:pt idx="14">
                  <c:v>25</c:v>
                </c:pt>
                <c:pt idx="15">
                  <c:v>27</c:v>
                </c:pt>
                <c:pt idx="16">
                  <c:v>32.9</c:v>
                </c:pt>
                <c:pt idx="17">
                  <c:v>33</c:v>
                </c:pt>
                <c:pt idx="18">
                  <c:v>33</c:v>
                </c:pt>
                <c:pt idx="19">
                  <c:v>34.299999999999997</c:v>
                </c:pt>
                <c:pt idx="20">
                  <c:v>37</c:v>
                </c:pt>
                <c:pt idx="21">
                  <c:v>38</c:v>
                </c:pt>
                <c:pt idx="22">
                  <c:v>39</c:v>
                </c:pt>
                <c:pt idx="23">
                  <c:v>40</c:v>
                </c:pt>
                <c:pt idx="24">
                  <c:v>42</c:v>
                </c:pt>
                <c:pt idx="25">
                  <c:v>42.7</c:v>
                </c:pt>
                <c:pt idx="26">
                  <c:v>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331-4387-B79D-A1E07ECA9BEF}"/>
            </c:ext>
          </c:extLst>
        </c:ser>
        <c:ser>
          <c:idx val="2"/>
          <c:order val="2"/>
          <c:tx>
            <c:v>Pile No:339</c:v>
          </c:tx>
          <c:spPr>
            <a:ln w="127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'[Client Dvty (1).xlsx]BH-2'!$C$4:$C$49</c:f>
              <c:numCache>
                <c:formatCode>General</c:formatCode>
                <c:ptCount val="46"/>
                <c:pt idx="0">
                  <c:v>2</c:v>
                </c:pt>
                <c:pt idx="1">
                  <c:v>1.5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2.5</c:v>
                </c:pt>
                <c:pt idx="11">
                  <c:v>3.5</c:v>
                </c:pt>
                <c:pt idx="12">
                  <c:v>4</c:v>
                </c:pt>
                <c:pt idx="13">
                  <c:v>4</c:v>
                </c:pt>
                <c:pt idx="14">
                  <c:v>4.25</c:v>
                </c:pt>
                <c:pt idx="15">
                  <c:v>4.75</c:v>
                </c:pt>
                <c:pt idx="16">
                  <c:v>5</c:v>
                </c:pt>
                <c:pt idx="17">
                  <c:v>5.5</c:v>
                </c:pt>
                <c:pt idx="18">
                  <c:v>6</c:v>
                </c:pt>
                <c:pt idx="19">
                  <c:v>6</c:v>
                </c:pt>
                <c:pt idx="20">
                  <c:v>6.5</c:v>
                </c:pt>
                <c:pt idx="21">
                  <c:v>7.5</c:v>
                </c:pt>
                <c:pt idx="22">
                  <c:v>8.5</c:v>
                </c:pt>
                <c:pt idx="23">
                  <c:v>9</c:v>
                </c:pt>
                <c:pt idx="24">
                  <c:v>9.75</c:v>
                </c:pt>
                <c:pt idx="25">
                  <c:v>10.75</c:v>
                </c:pt>
                <c:pt idx="26">
                  <c:v>11.75</c:v>
                </c:pt>
                <c:pt idx="27">
                  <c:v>13</c:v>
                </c:pt>
                <c:pt idx="28">
                  <c:v>14</c:v>
                </c:pt>
                <c:pt idx="29">
                  <c:v>15</c:v>
                </c:pt>
                <c:pt idx="30">
                  <c:v>15.75</c:v>
                </c:pt>
                <c:pt idx="31">
                  <c:v>16.75</c:v>
                </c:pt>
                <c:pt idx="32">
                  <c:v>17.75</c:v>
                </c:pt>
                <c:pt idx="33">
                  <c:v>19.5</c:v>
                </c:pt>
                <c:pt idx="34">
                  <c:v>20.75</c:v>
                </c:pt>
                <c:pt idx="35">
                  <c:v>22.5</c:v>
                </c:pt>
                <c:pt idx="36">
                  <c:v>23.75</c:v>
                </c:pt>
                <c:pt idx="37">
                  <c:v>25.25</c:v>
                </c:pt>
                <c:pt idx="38">
                  <c:v>26.25</c:v>
                </c:pt>
                <c:pt idx="39">
                  <c:v>29.25</c:v>
                </c:pt>
                <c:pt idx="40">
                  <c:v>30.5</c:v>
                </c:pt>
                <c:pt idx="41">
                  <c:v>33.5</c:v>
                </c:pt>
                <c:pt idx="42">
                  <c:v>35</c:v>
                </c:pt>
                <c:pt idx="43">
                  <c:v>38.5</c:v>
                </c:pt>
                <c:pt idx="44">
                  <c:v>42.5</c:v>
                </c:pt>
                <c:pt idx="45">
                  <c:v>128</c:v>
                </c:pt>
              </c:numCache>
            </c:numRef>
          </c:xVal>
          <c:yVal>
            <c:numRef>
              <c:f>'[Client Dvty (1).xlsx]BH-2'!$A$4:$A$49</c:f>
              <c:numCache>
                <c:formatCode>General</c:formatCode>
                <c:ptCount val="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40.5</c:v>
                </c:pt>
                <c:pt idx="41">
                  <c:v>41</c:v>
                </c:pt>
                <c:pt idx="42">
                  <c:v>41.5</c:v>
                </c:pt>
                <c:pt idx="43">
                  <c:v>42</c:v>
                </c:pt>
                <c:pt idx="44">
                  <c:v>42.5</c:v>
                </c:pt>
                <c:pt idx="45">
                  <c:v>42.725000000000001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331-4387-B79D-A1E07ECA9BEF}"/>
            </c:ext>
          </c:extLst>
        </c:ser>
        <c:ser>
          <c:idx val="3"/>
          <c:order val="3"/>
          <c:tx>
            <c:v>Pile No:340</c:v>
          </c:tx>
          <c:spPr>
            <a:ln w="1270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xVal>
            <c:numRef>
              <c:f>'[Client Dvty (1).xlsx]BH-2'!$F$4:$F$49</c:f>
              <c:numCache>
                <c:formatCode>General</c:formatCode>
                <c:ptCount val="46"/>
                <c:pt idx="0">
                  <c:v>1.25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0.5</c:v>
                </c:pt>
                <c:pt idx="11">
                  <c:v>1</c:v>
                </c:pt>
                <c:pt idx="12">
                  <c:v>1.5</c:v>
                </c:pt>
                <c:pt idx="13">
                  <c:v>2.5</c:v>
                </c:pt>
                <c:pt idx="14">
                  <c:v>3</c:v>
                </c:pt>
                <c:pt idx="15">
                  <c:v>3.5</c:v>
                </c:pt>
                <c:pt idx="16">
                  <c:v>4</c:v>
                </c:pt>
                <c:pt idx="17">
                  <c:v>4</c:v>
                </c:pt>
                <c:pt idx="18">
                  <c:v>4.5</c:v>
                </c:pt>
                <c:pt idx="19">
                  <c:v>5.5</c:v>
                </c:pt>
                <c:pt idx="20">
                  <c:v>6.5</c:v>
                </c:pt>
                <c:pt idx="21">
                  <c:v>7</c:v>
                </c:pt>
                <c:pt idx="22">
                  <c:v>7.5</c:v>
                </c:pt>
                <c:pt idx="23">
                  <c:v>7.5</c:v>
                </c:pt>
                <c:pt idx="24">
                  <c:v>8.5</c:v>
                </c:pt>
                <c:pt idx="25">
                  <c:v>9.5</c:v>
                </c:pt>
                <c:pt idx="26">
                  <c:v>10</c:v>
                </c:pt>
                <c:pt idx="27">
                  <c:v>10</c:v>
                </c:pt>
                <c:pt idx="28">
                  <c:v>11</c:v>
                </c:pt>
                <c:pt idx="29">
                  <c:v>11.5</c:v>
                </c:pt>
                <c:pt idx="30">
                  <c:v>12.5</c:v>
                </c:pt>
                <c:pt idx="31">
                  <c:v>13.5</c:v>
                </c:pt>
                <c:pt idx="32">
                  <c:v>14.5</c:v>
                </c:pt>
                <c:pt idx="33">
                  <c:v>14.5</c:v>
                </c:pt>
                <c:pt idx="34">
                  <c:v>15.5</c:v>
                </c:pt>
                <c:pt idx="35">
                  <c:v>17</c:v>
                </c:pt>
                <c:pt idx="36">
                  <c:v>18.5</c:v>
                </c:pt>
                <c:pt idx="37">
                  <c:v>20</c:v>
                </c:pt>
                <c:pt idx="38">
                  <c:v>22.75</c:v>
                </c:pt>
                <c:pt idx="39">
                  <c:v>25.75</c:v>
                </c:pt>
                <c:pt idx="40">
                  <c:v>30</c:v>
                </c:pt>
                <c:pt idx="41">
                  <c:v>39.5</c:v>
                </c:pt>
                <c:pt idx="42">
                  <c:v>60</c:v>
                </c:pt>
                <c:pt idx="43">
                  <c:v>87.5</c:v>
                </c:pt>
                <c:pt idx="44">
                  <c:v>125</c:v>
                </c:pt>
                <c:pt idx="45">
                  <c:v>125</c:v>
                </c:pt>
              </c:numCache>
            </c:numRef>
          </c:xVal>
          <c:yVal>
            <c:numRef>
              <c:f>'[Client Dvty (1).xlsx]BH-2'!$D$4:$D$49</c:f>
              <c:numCache>
                <c:formatCode>General</c:formatCode>
                <c:ptCount val="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40.5</c:v>
                </c:pt>
                <c:pt idx="41">
                  <c:v>41</c:v>
                </c:pt>
                <c:pt idx="42">
                  <c:v>41.5</c:v>
                </c:pt>
                <c:pt idx="43">
                  <c:v>42</c:v>
                </c:pt>
                <c:pt idx="44">
                  <c:v>42.5</c:v>
                </c:pt>
                <c:pt idx="45">
                  <c:v>42.7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331-4387-B79D-A1E07ECA9BEF}"/>
            </c:ext>
          </c:extLst>
        </c:ser>
        <c:ser>
          <c:idx val="4"/>
          <c:order val="4"/>
          <c:tx>
            <c:v>Pile No:341</c:v>
          </c:tx>
          <c:spPr>
            <a:ln w="1270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'[Client Dvty (1).xlsx]BH-2'!$I$4:$I$49</c:f>
              <c:numCache>
                <c:formatCode>General</c:formatCode>
                <c:ptCount val="46"/>
                <c:pt idx="0">
                  <c:v>2</c:v>
                </c:pt>
                <c:pt idx="1">
                  <c:v>1.5</c:v>
                </c:pt>
                <c:pt idx="2">
                  <c:v>1.5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1.5</c:v>
                </c:pt>
                <c:pt idx="10">
                  <c:v>2.5</c:v>
                </c:pt>
                <c:pt idx="11">
                  <c:v>3</c:v>
                </c:pt>
                <c:pt idx="12">
                  <c:v>3.5</c:v>
                </c:pt>
                <c:pt idx="13">
                  <c:v>3.5</c:v>
                </c:pt>
                <c:pt idx="14">
                  <c:v>4</c:v>
                </c:pt>
                <c:pt idx="15">
                  <c:v>4.75</c:v>
                </c:pt>
                <c:pt idx="16">
                  <c:v>5.75</c:v>
                </c:pt>
                <c:pt idx="17">
                  <c:v>7</c:v>
                </c:pt>
                <c:pt idx="18">
                  <c:v>7.75</c:v>
                </c:pt>
                <c:pt idx="19">
                  <c:v>8.5</c:v>
                </c:pt>
                <c:pt idx="20">
                  <c:v>9</c:v>
                </c:pt>
                <c:pt idx="21">
                  <c:v>9</c:v>
                </c:pt>
                <c:pt idx="22">
                  <c:v>9.5</c:v>
                </c:pt>
                <c:pt idx="23">
                  <c:v>10</c:v>
                </c:pt>
                <c:pt idx="24">
                  <c:v>11</c:v>
                </c:pt>
                <c:pt idx="25">
                  <c:v>11.75</c:v>
                </c:pt>
                <c:pt idx="26">
                  <c:v>12</c:v>
                </c:pt>
                <c:pt idx="27">
                  <c:v>12.75</c:v>
                </c:pt>
                <c:pt idx="28">
                  <c:v>13.75</c:v>
                </c:pt>
                <c:pt idx="29">
                  <c:v>14.5</c:v>
                </c:pt>
                <c:pt idx="30">
                  <c:v>14</c:v>
                </c:pt>
                <c:pt idx="31">
                  <c:v>16</c:v>
                </c:pt>
                <c:pt idx="32">
                  <c:v>15.75</c:v>
                </c:pt>
                <c:pt idx="33">
                  <c:v>16</c:v>
                </c:pt>
                <c:pt idx="34">
                  <c:v>17</c:v>
                </c:pt>
                <c:pt idx="35">
                  <c:v>16.75</c:v>
                </c:pt>
                <c:pt idx="36">
                  <c:v>17.25</c:v>
                </c:pt>
                <c:pt idx="37">
                  <c:v>18.5</c:v>
                </c:pt>
                <c:pt idx="38">
                  <c:v>19.75</c:v>
                </c:pt>
                <c:pt idx="39">
                  <c:v>27.25</c:v>
                </c:pt>
                <c:pt idx="40">
                  <c:v>44.5</c:v>
                </c:pt>
                <c:pt idx="41">
                  <c:v>97.5</c:v>
                </c:pt>
                <c:pt idx="42">
                  <c:v>75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</c:numCache>
            </c:numRef>
          </c:xVal>
          <c:yVal>
            <c:numRef>
              <c:f>'[Client Dvty (1).xlsx]BH-2'!$G$4:$G$46</c:f>
              <c:numCache>
                <c:formatCode>General</c:formatCode>
                <c:ptCount val="43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40.5</c:v>
                </c:pt>
                <c:pt idx="41">
                  <c:v>41</c:v>
                </c:pt>
                <c:pt idx="42">
                  <c:v>41.02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7331-4387-B79D-A1E07ECA9BEF}"/>
            </c:ext>
          </c:extLst>
        </c:ser>
        <c:ser>
          <c:idx val="5"/>
          <c:order val="5"/>
          <c:tx>
            <c:v>Pile No:342</c:v>
          </c:tx>
          <c:spPr>
            <a:ln w="12700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xVal>
            <c:numRef>
              <c:f>'[Client Dvty (1).xlsx]BH-2'!$L$4:$L$49</c:f>
              <c:numCache>
                <c:formatCode>General</c:formatCode>
                <c:ptCount val="46"/>
                <c:pt idx="0">
                  <c:v>1.75</c:v>
                </c:pt>
                <c:pt idx="1">
                  <c:v>1.5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1.25</c:v>
                </c:pt>
                <c:pt idx="9">
                  <c:v>1.25</c:v>
                </c:pt>
                <c:pt idx="10">
                  <c:v>1.5</c:v>
                </c:pt>
                <c:pt idx="11">
                  <c:v>2.5</c:v>
                </c:pt>
                <c:pt idx="12">
                  <c:v>2.25</c:v>
                </c:pt>
                <c:pt idx="13">
                  <c:v>2.5</c:v>
                </c:pt>
                <c:pt idx="14">
                  <c:v>2.75</c:v>
                </c:pt>
                <c:pt idx="15">
                  <c:v>3.25</c:v>
                </c:pt>
                <c:pt idx="16">
                  <c:v>3.5</c:v>
                </c:pt>
                <c:pt idx="17">
                  <c:v>3.5</c:v>
                </c:pt>
                <c:pt idx="18">
                  <c:v>3</c:v>
                </c:pt>
                <c:pt idx="19">
                  <c:v>3</c:v>
                </c:pt>
                <c:pt idx="20">
                  <c:v>3.25</c:v>
                </c:pt>
                <c:pt idx="21">
                  <c:v>3.75</c:v>
                </c:pt>
                <c:pt idx="22">
                  <c:v>5</c:v>
                </c:pt>
                <c:pt idx="23">
                  <c:v>6.5</c:v>
                </c:pt>
                <c:pt idx="24">
                  <c:v>7.25</c:v>
                </c:pt>
                <c:pt idx="25">
                  <c:v>7</c:v>
                </c:pt>
                <c:pt idx="26">
                  <c:v>7.5</c:v>
                </c:pt>
                <c:pt idx="27">
                  <c:v>8</c:v>
                </c:pt>
                <c:pt idx="28">
                  <c:v>7.75</c:v>
                </c:pt>
                <c:pt idx="29">
                  <c:v>9</c:v>
                </c:pt>
                <c:pt idx="30">
                  <c:v>9.25</c:v>
                </c:pt>
                <c:pt idx="31">
                  <c:v>11.5</c:v>
                </c:pt>
                <c:pt idx="32">
                  <c:v>13.5</c:v>
                </c:pt>
                <c:pt idx="33">
                  <c:v>16</c:v>
                </c:pt>
                <c:pt idx="34">
                  <c:v>17.5</c:v>
                </c:pt>
                <c:pt idx="35">
                  <c:v>18</c:v>
                </c:pt>
                <c:pt idx="36">
                  <c:v>17.75</c:v>
                </c:pt>
                <c:pt idx="37">
                  <c:v>21.5</c:v>
                </c:pt>
                <c:pt idx="38">
                  <c:v>38.25</c:v>
                </c:pt>
                <c:pt idx="39">
                  <c:v>44.75</c:v>
                </c:pt>
                <c:pt idx="40">
                  <c:v>60</c:v>
                </c:pt>
                <c:pt idx="41">
                  <c:v>66</c:v>
                </c:pt>
                <c:pt idx="42">
                  <c:v>70.5</c:v>
                </c:pt>
                <c:pt idx="43">
                  <c:v>89.5</c:v>
                </c:pt>
                <c:pt idx="44">
                  <c:v>107</c:v>
                </c:pt>
                <c:pt idx="45">
                  <c:v>157.5</c:v>
                </c:pt>
              </c:numCache>
            </c:numRef>
          </c:xVal>
          <c:yVal>
            <c:numRef>
              <c:f>'[Client Dvty (1).xlsx]BH-2'!$J$4:$J$49</c:f>
              <c:numCache>
                <c:formatCode>General</c:formatCode>
                <c:ptCount val="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40.5</c:v>
                </c:pt>
                <c:pt idx="41">
                  <c:v>41</c:v>
                </c:pt>
                <c:pt idx="42">
                  <c:v>41.5</c:v>
                </c:pt>
                <c:pt idx="43">
                  <c:v>42</c:v>
                </c:pt>
                <c:pt idx="44">
                  <c:v>42.5</c:v>
                </c:pt>
                <c:pt idx="45">
                  <c:v>42.7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7331-4387-B79D-A1E07ECA9BEF}"/>
            </c:ext>
          </c:extLst>
        </c:ser>
        <c:ser>
          <c:idx val="6"/>
          <c:order val="6"/>
          <c:tx>
            <c:v>Pile No:343</c:v>
          </c:tx>
          <c:spPr>
            <a:ln w="127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'[Client Dvty (1).xlsx]BH-2'!$O$4:$O$49</c:f>
              <c:numCache>
                <c:formatCode>General</c:formatCode>
                <c:ptCount val="46"/>
                <c:pt idx="0">
                  <c:v>0.5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0.5</c:v>
                </c:pt>
                <c:pt idx="11">
                  <c:v>1</c:v>
                </c:pt>
                <c:pt idx="12">
                  <c:v>1.5</c:v>
                </c:pt>
                <c:pt idx="13">
                  <c:v>2.5</c:v>
                </c:pt>
                <c:pt idx="14">
                  <c:v>3.5</c:v>
                </c:pt>
                <c:pt idx="15">
                  <c:v>3.5</c:v>
                </c:pt>
                <c:pt idx="16">
                  <c:v>4</c:v>
                </c:pt>
                <c:pt idx="17">
                  <c:v>3.75</c:v>
                </c:pt>
                <c:pt idx="18">
                  <c:v>4</c:v>
                </c:pt>
                <c:pt idx="19">
                  <c:v>4.5</c:v>
                </c:pt>
                <c:pt idx="20">
                  <c:v>4.5</c:v>
                </c:pt>
                <c:pt idx="21">
                  <c:v>5</c:v>
                </c:pt>
                <c:pt idx="22">
                  <c:v>5.5</c:v>
                </c:pt>
                <c:pt idx="23">
                  <c:v>6</c:v>
                </c:pt>
                <c:pt idx="24">
                  <c:v>6</c:v>
                </c:pt>
                <c:pt idx="25">
                  <c:v>7.5</c:v>
                </c:pt>
                <c:pt idx="26">
                  <c:v>7.75</c:v>
                </c:pt>
                <c:pt idx="27">
                  <c:v>8.75</c:v>
                </c:pt>
                <c:pt idx="28">
                  <c:v>9</c:v>
                </c:pt>
                <c:pt idx="29">
                  <c:v>9</c:v>
                </c:pt>
                <c:pt idx="30">
                  <c:v>10</c:v>
                </c:pt>
                <c:pt idx="31">
                  <c:v>11</c:v>
                </c:pt>
                <c:pt idx="32">
                  <c:v>12</c:v>
                </c:pt>
                <c:pt idx="33">
                  <c:v>12.5</c:v>
                </c:pt>
                <c:pt idx="34">
                  <c:v>13.5</c:v>
                </c:pt>
                <c:pt idx="35">
                  <c:v>15</c:v>
                </c:pt>
                <c:pt idx="36">
                  <c:v>17</c:v>
                </c:pt>
                <c:pt idx="37">
                  <c:v>18.5</c:v>
                </c:pt>
                <c:pt idx="38">
                  <c:v>20</c:v>
                </c:pt>
                <c:pt idx="39">
                  <c:v>23</c:v>
                </c:pt>
                <c:pt idx="40">
                  <c:v>39.5</c:v>
                </c:pt>
                <c:pt idx="41">
                  <c:v>42</c:v>
                </c:pt>
                <c:pt idx="42">
                  <c:v>50</c:v>
                </c:pt>
                <c:pt idx="43">
                  <c:v>74</c:v>
                </c:pt>
                <c:pt idx="44">
                  <c:v>94.5</c:v>
                </c:pt>
                <c:pt idx="45">
                  <c:v>205</c:v>
                </c:pt>
              </c:numCache>
            </c:numRef>
          </c:xVal>
          <c:yVal>
            <c:numRef>
              <c:f>'[Client Dvty (1).xlsx]BH-2'!$M$4:$M$49</c:f>
              <c:numCache>
                <c:formatCode>General</c:formatCode>
                <c:ptCount val="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40.5</c:v>
                </c:pt>
                <c:pt idx="41">
                  <c:v>41</c:v>
                </c:pt>
                <c:pt idx="42">
                  <c:v>41.5</c:v>
                </c:pt>
                <c:pt idx="43">
                  <c:v>42</c:v>
                </c:pt>
                <c:pt idx="44">
                  <c:v>42.5</c:v>
                </c:pt>
                <c:pt idx="45">
                  <c:v>42.79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7331-4387-B79D-A1E07ECA9BEF}"/>
            </c:ext>
          </c:extLst>
        </c:ser>
        <c:ser>
          <c:idx val="7"/>
          <c:order val="7"/>
          <c:tx>
            <c:v>Pile No:344</c:v>
          </c:tx>
          <c:spPr>
            <a:ln w="12700" cap="rnd">
              <a:solidFill>
                <a:srgbClr val="7030A0"/>
              </a:solidFill>
              <a:round/>
            </a:ln>
            <a:effectLst/>
          </c:spPr>
          <c:marker>
            <c:symbol val="none"/>
          </c:marker>
          <c:xVal>
            <c:numRef>
              <c:f>'[Client Dvty (1).xlsx]BH-2'!$R$4:$R$49</c:f>
              <c:numCache>
                <c:formatCode>General</c:formatCode>
                <c:ptCount val="46"/>
                <c:pt idx="0">
                  <c:v>0.75</c:v>
                </c:pt>
                <c:pt idx="1">
                  <c:v>1.25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0.75</c:v>
                </c:pt>
                <c:pt idx="8">
                  <c:v>1</c:v>
                </c:pt>
                <c:pt idx="9">
                  <c:v>1.5</c:v>
                </c:pt>
                <c:pt idx="10">
                  <c:v>2</c:v>
                </c:pt>
                <c:pt idx="11">
                  <c:v>1.75</c:v>
                </c:pt>
                <c:pt idx="12">
                  <c:v>1.75</c:v>
                </c:pt>
                <c:pt idx="13">
                  <c:v>2</c:v>
                </c:pt>
                <c:pt idx="14">
                  <c:v>2.25</c:v>
                </c:pt>
                <c:pt idx="15">
                  <c:v>2.5</c:v>
                </c:pt>
                <c:pt idx="16">
                  <c:v>3</c:v>
                </c:pt>
                <c:pt idx="17">
                  <c:v>6</c:v>
                </c:pt>
                <c:pt idx="18">
                  <c:v>5.75</c:v>
                </c:pt>
                <c:pt idx="19">
                  <c:v>6.5</c:v>
                </c:pt>
                <c:pt idx="20">
                  <c:v>7</c:v>
                </c:pt>
                <c:pt idx="21">
                  <c:v>8</c:v>
                </c:pt>
                <c:pt idx="22">
                  <c:v>9</c:v>
                </c:pt>
                <c:pt idx="23">
                  <c:v>8.75</c:v>
                </c:pt>
                <c:pt idx="24">
                  <c:v>9.25</c:v>
                </c:pt>
                <c:pt idx="25">
                  <c:v>9.5</c:v>
                </c:pt>
                <c:pt idx="26">
                  <c:v>9.5</c:v>
                </c:pt>
                <c:pt idx="27">
                  <c:v>9.75</c:v>
                </c:pt>
                <c:pt idx="28">
                  <c:v>11.75</c:v>
                </c:pt>
                <c:pt idx="29">
                  <c:v>14</c:v>
                </c:pt>
                <c:pt idx="30">
                  <c:v>15.25</c:v>
                </c:pt>
                <c:pt idx="31">
                  <c:v>18</c:v>
                </c:pt>
                <c:pt idx="32">
                  <c:v>18.5</c:v>
                </c:pt>
                <c:pt idx="33">
                  <c:v>19</c:v>
                </c:pt>
                <c:pt idx="34">
                  <c:v>19</c:v>
                </c:pt>
                <c:pt idx="35">
                  <c:v>22.5</c:v>
                </c:pt>
                <c:pt idx="36">
                  <c:v>24</c:v>
                </c:pt>
                <c:pt idx="37">
                  <c:v>32.5</c:v>
                </c:pt>
                <c:pt idx="38">
                  <c:v>36.25</c:v>
                </c:pt>
                <c:pt idx="39">
                  <c:v>40.5</c:v>
                </c:pt>
                <c:pt idx="40">
                  <c:v>85</c:v>
                </c:pt>
                <c:pt idx="41">
                  <c:v>97.5</c:v>
                </c:pt>
                <c:pt idx="42">
                  <c:v>105</c:v>
                </c:pt>
                <c:pt idx="43">
                  <c:v>106</c:v>
                </c:pt>
                <c:pt idx="44">
                  <c:v>187.5</c:v>
                </c:pt>
                <c:pt idx="45">
                  <c:v>0</c:v>
                </c:pt>
              </c:numCache>
            </c:numRef>
          </c:xVal>
          <c:yVal>
            <c:numRef>
              <c:f>'[Client Dvty (1).xlsx]BH-2'!$P$4:$P$48</c:f>
              <c:numCache>
                <c:formatCode>General</c:formatCode>
                <c:ptCount val="4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40.5</c:v>
                </c:pt>
                <c:pt idx="41">
                  <c:v>41</c:v>
                </c:pt>
                <c:pt idx="42">
                  <c:v>41.5</c:v>
                </c:pt>
                <c:pt idx="43">
                  <c:v>42</c:v>
                </c:pt>
                <c:pt idx="44">
                  <c:v>42.5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7331-4387-B79D-A1E07ECA9BEF}"/>
            </c:ext>
          </c:extLst>
        </c:ser>
        <c:ser>
          <c:idx val="8"/>
          <c:order val="8"/>
          <c:tx>
            <c:v>Pile No:345</c:v>
          </c:tx>
          <c:spPr>
            <a:ln w="1270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'[Client Dvty (1).xlsx]BH-2'!$U$4:$U$49</c:f>
              <c:numCache>
                <c:formatCode>General</c:formatCode>
                <c:ptCount val="46"/>
                <c:pt idx="0">
                  <c:v>1.25</c:v>
                </c:pt>
                <c:pt idx="1">
                  <c:v>1.25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0.75</c:v>
                </c:pt>
                <c:pt idx="8">
                  <c:v>0.75</c:v>
                </c:pt>
                <c:pt idx="9">
                  <c:v>1</c:v>
                </c:pt>
                <c:pt idx="10">
                  <c:v>0.75</c:v>
                </c:pt>
                <c:pt idx="11">
                  <c:v>2.5</c:v>
                </c:pt>
                <c:pt idx="12">
                  <c:v>3</c:v>
                </c:pt>
                <c:pt idx="13">
                  <c:v>3.25</c:v>
                </c:pt>
                <c:pt idx="14">
                  <c:v>3.25</c:v>
                </c:pt>
                <c:pt idx="15">
                  <c:v>3.75</c:v>
                </c:pt>
                <c:pt idx="16">
                  <c:v>3.5</c:v>
                </c:pt>
                <c:pt idx="17">
                  <c:v>3.75</c:v>
                </c:pt>
                <c:pt idx="18">
                  <c:v>3.75</c:v>
                </c:pt>
                <c:pt idx="19">
                  <c:v>4.25</c:v>
                </c:pt>
                <c:pt idx="20">
                  <c:v>4.75</c:v>
                </c:pt>
                <c:pt idx="21">
                  <c:v>5</c:v>
                </c:pt>
                <c:pt idx="22">
                  <c:v>5.75</c:v>
                </c:pt>
                <c:pt idx="23">
                  <c:v>6.25</c:v>
                </c:pt>
                <c:pt idx="24">
                  <c:v>6.75</c:v>
                </c:pt>
                <c:pt idx="25">
                  <c:v>6.75</c:v>
                </c:pt>
                <c:pt idx="26">
                  <c:v>7.5</c:v>
                </c:pt>
                <c:pt idx="27">
                  <c:v>8.25</c:v>
                </c:pt>
                <c:pt idx="28">
                  <c:v>8.75</c:v>
                </c:pt>
                <c:pt idx="29">
                  <c:v>9.5</c:v>
                </c:pt>
                <c:pt idx="30">
                  <c:v>10</c:v>
                </c:pt>
                <c:pt idx="31">
                  <c:v>10</c:v>
                </c:pt>
                <c:pt idx="32">
                  <c:v>11</c:v>
                </c:pt>
                <c:pt idx="33">
                  <c:v>12</c:v>
                </c:pt>
                <c:pt idx="34">
                  <c:v>13</c:v>
                </c:pt>
                <c:pt idx="35">
                  <c:v>15</c:v>
                </c:pt>
                <c:pt idx="36">
                  <c:v>16.5</c:v>
                </c:pt>
                <c:pt idx="37">
                  <c:v>17.5</c:v>
                </c:pt>
                <c:pt idx="38">
                  <c:v>23</c:v>
                </c:pt>
                <c:pt idx="39">
                  <c:v>31.25</c:v>
                </c:pt>
                <c:pt idx="40">
                  <c:v>39</c:v>
                </c:pt>
                <c:pt idx="41">
                  <c:v>49.5</c:v>
                </c:pt>
                <c:pt idx="42">
                  <c:v>67.5</c:v>
                </c:pt>
                <c:pt idx="43">
                  <c:v>137.5</c:v>
                </c:pt>
                <c:pt idx="44">
                  <c:v>155</c:v>
                </c:pt>
                <c:pt idx="45">
                  <c:v>165</c:v>
                </c:pt>
              </c:numCache>
            </c:numRef>
          </c:xVal>
          <c:yVal>
            <c:numRef>
              <c:f>'[Client Dvty (1).xlsx]BH-2'!$S$4:$S$49</c:f>
              <c:numCache>
                <c:formatCode>General</c:formatCode>
                <c:ptCount val="4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40.5</c:v>
                </c:pt>
                <c:pt idx="41">
                  <c:v>41</c:v>
                </c:pt>
                <c:pt idx="42">
                  <c:v>41.5</c:v>
                </c:pt>
                <c:pt idx="43">
                  <c:v>42</c:v>
                </c:pt>
                <c:pt idx="44">
                  <c:v>42.5</c:v>
                </c:pt>
                <c:pt idx="45">
                  <c:v>42.67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7331-4387-B79D-A1E07ECA9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38911880"/>
        <c:axId val="638903648"/>
      </c:scatterChart>
      <c:valAx>
        <c:axId val="638911880"/>
        <c:scaling>
          <c:orientation val="minMax"/>
          <c:max val="250"/>
        </c:scaling>
        <c:delete val="0"/>
        <c:axPos val="t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8903648"/>
        <c:crosses val="autoZero"/>
        <c:crossBetween val="midCat"/>
      </c:valAx>
      <c:valAx>
        <c:axId val="638903648"/>
        <c:scaling>
          <c:orientation val="maxMin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solidFill>
            <a:schemeClr val="bg1"/>
          </a:solidFill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IN" sz="9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38911880"/>
        <c:crosses val="autoZero"/>
        <c:crossBetween val="midCat"/>
        <c:majorUnit val="10"/>
      </c:valAx>
      <c:spPr>
        <a:solidFill>
          <a:schemeClr val="bg1"/>
        </a:solidFill>
        <a:ln>
          <a:solidFill>
            <a:schemeClr val="tx1"/>
          </a:solidFill>
        </a:ln>
        <a:effectLst/>
      </c:spPr>
    </c:plotArea>
    <c:legend>
      <c:legendPos val="b"/>
      <c:layout>
        <c:manualLayout>
          <c:xMode val="edge"/>
          <c:yMode val="edge"/>
          <c:x val="0.37784393739103778"/>
          <c:y val="0.15741963585023974"/>
          <c:w val="0.56376186621532121"/>
          <c:h val="0.22900585172755045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0.1031</cdr:x>
      <cdr:y>0.56503</cdr:y>
    </cdr:from>
    <cdr:to>
      <cdr:x>0.18823</cdr:x>
      <cdr:y>0.60341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96020" y="5048249"/>
          <a:ext cx="657225" cy="3429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 b="1"/>
        </a:p>
      </cdr:txBody>
    </cdr:sp>
  </cdr:relSizeAnchor>
  <cdr:relSizeAnchor xmlns:cdr="http://schemas.openxmlformats.org/drawingml/2006/chartDrawing">
    <cdr:from>
      <cdr:x>0.13518</cdr:x>
      <cdr:y>0.83049</cdr:y>
    </cdr:from>
    <cdr:to>
      <cdr:x>0.25361</cdr:x>
      <cdr:y>0.93284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043670" y="74199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 b="1"/>
        </a:p>
      </cdr:txBody>
    </cdr:sp>
  </cdr:relSizeAnchor>
  <cdr:relSizeAnchor xmlns:cdr="http://schemas.openxmlformats.org/drawingml/2006/chartDrawing">
    <cdr:from>
      <cdr:x>0.15492</cdr:x>
      <cdr:y>0.88273</cdr:y>
    </cdr:from>
    <cdr:to>
      <cdr:x>0.27335</cdr:x>
      <cdr:y>0.91684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1196070" y="7886699"/>
          <a:ext cx="914400" cy="304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0.12284</cdr:x>
      <cdr:y>0.89339</cdr:y>
    </cdr:from>
    <cdr:to>
      <cdr:x>0.24128</cdr:x>
      <cdr:y>0.92857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948420" y="7981949"/>
          <a:ext cx="914400" cy="3143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0.17219</cdr:x>
      <cdr:y>0.89552</cdr:y>
    </cdr:from>
    <cdr:to>
      <cdr:x>0.29062</cdr:x>
      <cdr:y>0.92537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1329420" y="8000999"/>
          <a:ext cx="91440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0.12901</cdr:x>
      <cdr:y>0.91151</cdr:y>
    </cdr:from>
    <cdr:to>
      <cdr:x>0.21537</cdr:x>
      <cdr:y>0.94456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996045" y="8143874"/>
          <a:ext cx="666750" cy="2952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 b="1"/>
        </a:p>
      </cdr:txBody>
    </cdr:sp>
  </cdr:relSizeAnchor>
  <cdr:relSizeAnchor xmlns:cdr="http://schemas.openxmlformats.org/drawingml/2006/chartDrawing">
    <cdr:from>
      <cdr:x>0.25485</cdr:x>
      <cdr:y>0.11087</cdr:y>
    </cdr:from>
    <cdr:to>
      <cdr:x>0.28816</cdr:x>
      <cdr:y>0.15458</cdr:y>
    </cdr:to>
    <cdr:sp macro="" textlink="">
      <cdr:nvSpPr>
        <cdr:cNvPr id="4" name="TextBox 3"/>
        <cdr:cNvSpPr txBox="1"/>
      </cdr:nvSpPr>
      <cdr:spPr>
        <a:xfrm xmlns:a="http://schemas.openxmlformats.org/drawingml/2006/main" rot="16200000">
          <a:off x="1900922" y="1057237"/>
          <a:ext cx="390525" cy="2571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0.43497</cdr:x>
      <cdr:y>0.10448</cdr:y>
    </cdr:from>
    <cdr:to>
      <cdr:x>0.46951</cdr:x>
      <cdr:y>0.15458</cdr:y>
    </cdr:to>
    <cdr:sp macro="" textlink="">
      <cdr:nvSpPr>
        <cdr:cNvPr id="6" name="TextBox 5"/>
        <cdr:cNvSpPr txBox="1"/>
      </cdr:nvSpPr>
      <cdr:spPr>
        <a:xfrm xmlns:a="http://schemas.openxmlformats.org/drawingml/2006/main" rot="16200000" flipH="1">
          <a:off x="3267791" y="1023928"/>
          <a:ext cx="447616" cy="26670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0.75203</cdr:x>
      <cdr:y>0.10874</cdr:y>
    </cdr:from>
    <cdr:to>
      <cdr:x>0.79397</cdr:x>
      <cdr:y>0.15885</cdr:y>
    </cdr:to>
    <cdr:sp macro="" textlink="">
      <cdr:nvSpPr>
        <cdr:cNvPr id="10" name="TextBox 9"/>
        <cdr:cNvSpPr txBox="1"/>
      </cdr:nvSpPr>
      <cdr:spPr>
        <a:xfrm xmlns:a="http://schemas.openxmlformats.org/drawingml/2006/main" rot="16200000" flipH="1">
          <a:off x="5744245" y="1033462"/>
          <a:ext cx="447705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0.13024</cdr:x>
      <cdr:y>0.59275</cdr:y>
    </cdr:from>
    <cdr:to>
      <cdr:x>0.24868</cdr:x>
      <cdr:y>0.6226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1005570" y="5295899"/>
          <a:ext cx="914400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0.09817</cdr:x>
      <cdr:y>0.71535</cdr:y>
    </cdr:from>
    <cdr:to>
      <cdr:x>0.27335</cdr:x>
      <cdr:y>0.74627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757920" y="6391274"/>
          <a:ext cx="1352549" cy="2762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0.13888</cdr:x>
      <cdr:y>0.76439</cdr:y>
    </cdr:from>
    <cdr:to>
      <cdr:x>0.30543</cdr:x>
      <cdr:y>0.79744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1072245" y="6829425"/>
          <a:ext cx="1285875" cy="29527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0.1031</cdr:x>
      <cdr:y>0.71962</cdr:y>
    </cdr:from>
    <cdr:to>
      <cdr:x>0.29433</cdr:x>
      <cdr:y>0.82196</cdr:y>
    </cdr:to>
    <cdr:sp macro="" textlink="">
      <cdr:nvSpPr>
        <cdr:cNvPr id="15" name="TextBox 14"/>
        <cdr:cNvSpPr txBox="1"/>
      </cdr:nvSpPr>
      <cdr:spPr>
        <a:xfrm xmlns:a="http://schemas.openxmlformats.org/drawingml/2006/main">
          <a:off x="796020" y="6429374"/>
          <a:ext cx="1476375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0.68171</cdr:x>
      <cdr:y>0.25906</cdr:y>
    </cdr:from>
    <cdr:to>
      <cdr:x>0.80014</cdr:x>
      <cdr:y>0.36141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5263245" y="23145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0.42633</cdr:x>
      <cdr:y>0.22921</cdr:y>
    </cdr:from>
    <cdr:to>
      <cdr:x>0.82852</cdr:x>
      <cdr:y>0.39979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3291570" y="2047874"/>
          <a:ext cx="3105150" cy="15240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0.51392</cdr:x>
      <cdr:y>0.25906</cdr:y>
    </cdr:from>
    <cdr:to>
      <cdr:x>0.63236</cdr:x>
      <cdr:y>0.36141</cdr:y>
    </cdr:to>
    <cdr:sp macro="" textlink="">
      <cdr:nvSpPr>
        <cdr:cNvPr id="17" name="TextBox 16"/>
        <cdr:cNvSpPr txBox="1"/>
      </cdr:nvSpPr>
      <cdr:spPr>
        <a:xfrm xmlns:a="http://schemas.openxmlformats.org/drawingml/2006/main">
          <a:off x="3967845" y="2314574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0.34582</cdr:x>
      <cdr:y>0.36033</cdr:y>
    </cdr:from>
    <cdr:to>
      <cdr:x>0.93835</cdr:x>
      <cdr:y>0.56408</cdr:y>
    </cdr:to>
    <cdr:sp macro="" textlink="">
      <cdr:nvSpPr>
        <cdr:cNvPr id="18" name="TextBox 17"/>
        <cdr:cNvSpPr txBox="1"/>
      </cdr:nvSpPr>
      <cdr:spPr>
        <a:xfrm xmlns:a="http://schemas.openxmlformats.org/drawingml/2006/main">
          <a:off x="2148114" y="2399874"/>
          <a:ext cx="3680570" cy="1357058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solidFill>
            <a:schemeClr val="tx1"/>
          </a:solidFill>
        </a:ln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IN" sz="1500" b="1" i="0" u="sng" dirty="0">
              <a:effectLst/>
              <a:latin typeface="+mn-lt"/>
              <a:ea typeface="+mn-ea"/>
              <a:cs typeface="+mn-cs"/>
            </a:rPr>
            <a:t>For an</a:t>
          </a:r>
          <a:r>
            <a:rPr lang="en-IN" sz="1500" b="1" i="0" u="sng" baseline="0" dirty="0">
              <a:effectLst/>
              <a:latin typeface="+mn-lt"/>
              <a:ea typeface="+mn-ea"/>
              <a:cs typeface="+mn-cs"/>
            </a:rPr>
            <a:t> </a:t>
          </a:r>
          <a:r>
            <a:rPr lang="en-IN" sz="1500" b="1" u="sng" dirty="0" smtClean="0"/>
            <a:t>Ultimate Capacity of 600</a:t>
          </a:r>
          <a:r>
            <a:rPr lang="en-IN" sz="1500" b="1" i="0" u="sng" baseline="0" dirty="0" smtClean="0">
              <a:effectLst/>
              <a:latin typeface="+mn-lt"/>
              <a:ea typeface="+mn-ea"/>
              <a:cs typeface="+mn-cs"/>
            </a:rPr>
            <a:t>T</a:t>
          </a:r>
          <a:r>
            <a:rPr lang="en-IN" sz="1500" b="1" i="0" u="sng" baseline="0" dirty="0">
              <a:effectLst/>
              <a:latin typeface="+mn-lt"/>
              <a:ea typeface="+mn-ea"/>
              <a:cs typeface="+mn-cs"/>
            </a:rPr>
            <a:t>:</a:t>
          </a:r>
          <a:endParaRPr lang="en-IN" sz="1500" b="1" i="0" dirty="0">
            <a:effectLst/>
          </a:endParaRPr>
        </a:p>
        <a:p xmlns:a="http://schemas.openxmlformats.org/drawingml/2006/main">
          <a:r>
            <a:rPr lang="en-IN" sz="1500" b="1" i="0" baseline="0" dirty="0">
              <a:effectLst/>
              <a:latin typeface="+mn-lt"/>
              <a:ea typeface="+mn-ea"/>
              <a:cs typeface="+mn-cs"/>
            </a:rPr>
            <a:t>Minimum Pile Penetration should be 41.3 m</a:t>
          </a:r>
          <a:endParaRPr lang="en-IN" sz="1500" b="1" i="0" dirty="0">
            <a:effectLst/>
          </a:endParaRPr>
        </a:p>
        <a:p xmlns:a="http://schemas.openxmlformats.org/drawingml/2006/main">
          <a:r>
            <a:rPr lang="en-IN" sz="1500" b="1" i="0" baseline="0" dirty="0">
              <a:effectLst/>
              <a:latin typeface="+mn-lt"/>
              <a:ea typeface="+mn-ea"/>
              <a:cs typeface="+mn-cs"/>
            </a:rPr>
            <a:t>Maximum Pile Penetration should be 52.5m</a:t>
          </a:r>
          <a:endParaRPr lang="en-IN" sz="1500" b="1" i="0" dirty="0">
            <a:effectLst/>
          </a:endParaRPr>
        </a:p>
        <a:p xmlns:a="http://schemas.openxmlformats.org/drawingml/2006/main">
          <a:r>
            <a:rPr lang="en-IN" sz="1500" b="1" i="0" u="sng" baseline="0" dirty="0">
              <a:effectLst/>
              <a:latin typeface="+mn-lt"/>
              <a:ea typeface="+mn-ea"/>
              <a:cs typeface="+mn-cs"/>
            </a:rPr>
            <a:t>NOTE:</a:t>
          </a:r>
          <a:endParaRPr lang="en-IN" sz="1500" b="1" i="0" dirty="0">
            <a:effectLst/>
          </a:endParaRPr>
        </a:p>
        <a:p xmlns:a="http://schemas.openxmlformats.org/drawingml/2006/main">
          <a:r>
            <a:rPr lang="en-IN" sz="1500" b="1" i="0" baseline="0" dirty="0">
              <a:effectLst/>
              <a:latin typeface="+mn-lt"/>
              <a:ea typeface="+mn-ea"/>
              <a:cs typeface="+mn-cs"/>
            </a:rPr>
            <a:t>Factor of safety =2.5 for static analysis.</a:t>
          </a:r>
          <a:endParaRPr lang="en-IN" sz="1500" b="1" i="0" dirty="0">
            <a:effectLst/>
          </a:endParaRPr>
        </a:p>
        <a:p xmlns:a="http://schemas.openxmlformats.org/drawingml/2006/main">
          <a:endParaRPr lang="en-IN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0.31927</cdr:x>
      <cdr:y>0.20576</cdr:y>
    </cdr:from>
    <cdr:to>
      <cdr:x>0.63523</cdr:x>
      <cdr:y>0.242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67645" y="1838324"/>
          <a:ext cx="23431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0.31927</cdr:x>
      <cdr:y>0.4936</cdr:y>
    </cdr:from>
    <cdr:to>
      <cdr:x>0.64807</cdr:x>
      <cdr:y>0.5533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67645" y="4410075"/>
          <a:ext cx="2438399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0.36037</cdr:x>
      <cdr:y>0.60874</cdr:y>
    </cdr:from>
    <cdr:to>
      <cdr:x>0.68789</cdr:x>
      <cdr:y>0.63859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72444" y="5438774"/>
          <a:ext cx="2428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IN">
            <a:effectLst/>
          </a:endParaRPr>
        </a:p>
        <a:p xmlns:a="http://schemas.openxmlformats.org/drawingml/2006/main">
          <a:endParaRPr lang="en-IN" sz="110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0.0846</cdr:x>
      <cdr:y>0.61514</cdr:y>
    </cdr:from>
    <cdr:to>
      <cdr:x>0.25731</cdr:x>
      <cdr:y>0.64286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3145" y="5495925"/>
          <a:ext cx="1333500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0.0846</cdr:x>
      <cdr:y>0.61514</cdr:y>
    </cdr:from>
    <cdr:to>
      <cdr:x>0.25731</cdr:x>
      <cdr:y>0.64286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3145" y="5495925"/>
          <a:ext cx="1333500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0.38141</cdr:x>
      <cdr:y>0.65505</cdr:y>
    </cdr:from>
    <cdr:to>
      <cdr:x>0.6358</cdr:x>
      <cdr:y>0.72452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518691" y="4180210"/>
          <a:ext cx="1679822" cy="4433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000" b="1" i="0" baseline="0" dirty="0">
              <a:effectLst/>
              <a:latin typeface="+mn-lt"/>
              <a:ea typeface="+mn-ea"/>
              <a:cs typeface="+mn-cs"/>
            </a:rPr>
            <a:t>Efficiency-45%</a:t>
          </a:r>
          <a:endParaRPr lang="en-US" sz="2000" b="1" i="0" dirty="0">
            <a:effectLst/>
          </a:endParaRPr>
        </a:p>
        <a:p xmlns:a="http://schemas.openxmlformats.org/drawingml/2006/main">
          <a:endParaRPr lang="en-US" sz="20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0.0846</cdr:x>
      <cdr:y>0.61514</cdr:y>
    </cdr:from>
    <cdr:to>
      <cdr:x>0.25731</cdr:x>
      <cdr:y>0.64286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53145" y="5495925"/>
          <a:ext cx="1333500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0.32733</cdr:x>
      <cdr:y>0.66266</cdr:y>
    </cdr:from>
    <cdr:to>
      <cdr:x>0.61295</cdr:x>
      <cdr:y>0.74278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046416" y="4188634"/>
          <a:ext cx="1785656" cy="50643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2000" b="1" i="0" baseline="0" dirty="0"/>
            <a:t>Efficiency-45%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0.31927</cdr:x>
      <cdr:y>0.20576</cdr:y>
    </cdr:from>
    <cdr:to>
      <cdr:x>0.63523</cdr:x>
      <cdr:y>0.242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67645" y="1838324"/>
          <a:ext cx="2343150" cy="3238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0.31927</cdr:x>
      <cdr:y>0.4936</cdr:y>
    </cdr:from>
    <cdr:to>
      <cdr:x>0.64807</cdr:x>
      <cdr:y>0.5533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367645" y="4410075"/>
          <a:ext cx="2438399" cy="533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0.36037</cdr:x>
      <cdr:y>0.60874</cdr:y>
    </cdr:from>
    <cdr:to>
      <cdr:x>0.68789</cdr:x>
      <cdr:y>0.63859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72444" y="5438774"/>
          <a:ext cx="2428875" cy="266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IN">
            <a:effectLst/>
          </a:endParaRPr>
        </a:p>
        <a:p xmlns:a="http://schemas.openxmlformats.org/drawingml/2006/main">
          <a:endParaRPr lang="en-IN" sz="1100"/>
        </a:p>
      </cdr:txBody>
    </cdr:sp>
  </cdr:relSizeAnchor>
  <cdr:relSizeAnchor xmlns:cdr="http://schemas.openxmlformats.org/drawingml/2006/chartDrawing">
    <cdr:from>
      <cdr:x>0.23729</cdr:x>
      <cdr:y>0.6774</cdr:y>
    </cdr:from>
    <cdr:to>
      <cdr:x>0.42296</cdr:x>
      <cdr:y>0.8216</cdr:y>
    </cdr:to>
    <cdr:sp macro="" textlink="">
      <cdr:nvSpPr>
        <cdr:cNvPr id="5" name="Oval 4"/>
        <cdr:cNvSpPr/>
      </cdr:nvSpPr>
      <cdr:spPr>
        <a:xfrm xmlns:a="http://schemas.openxmlformats.org/drawingml/2006/main">
          <a:off x="1446907" y="4293149"/>
          <a:ext cx="1132113" cy="91392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0.19392</cdr:x>
      <cdr:y>0.45443</cdr:y>
    </cdr:from>
    <cdr:to>
      <cdr:x>0.56481</cdr:x>
      <cdr:y>0.62248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1207760" y="2772365"/>
          <a:ext cx="2309953" cy="1025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IN" sz="2000" b="1" dirty="0" smtClean="0">
              <a:solidFill>
                <a:schemeClr val="tx1"/>
              </a:solidFill>
            </a:rPr>
            <a:t>Range of efficiency expected </a:t>
          </a:r>
        </a:p>
        <a:p xmlns:a="http://schemas.openxmlformats.org/drawingml/2006/main">
          <a:r>
            <a:rPr lang="en-IN" sz="2000" b="1" dirty="0" smtClean="0">
              <a:solidFill>
                <a:schemeClr val="tx1"/>
              </a:solidFill>
            </a:rPr>
            <a:t>during driving – not more than 30%</a:t>
          </a:r>
          <a:endParaRPr lang="en-IN" sz="2000" b="1" dirty="0">
            <a:solidFill>
              <a:schemeClr val="tx1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0.50234</cdr:x>
      <cdr:y>0.55169</cdr:y>
    </cdr:from>
    <cdr:to>
      <cdr:x>0.62357</cdr:x>
      <cdr:y>0.84294</cdr:y>
    </cdr:to>
    <cdr:cxnSp macro="">
      <cdr:nvCxnSpPr>
        <cdr:cNvPr id="2" name="Straight Arrow Connector 1"/>
        <cdr:cNvCxnSpPr/>
      </cdr:nvCxnSpPr>
      <cdr:spPr>
        <a:xfrm xmlns:a="http://schemas.openxmlformats.org/drawingml/2006/main" flipH="1">
          <a:off x="3064804" y="3480390"/>
          <a:ext cx="739597" cy="1837445"/>
        </a:xfrm>
        <a:prstGeom xmlns:a="http://schemas.openxmlformats.org/drawingml/2006/main" prst="straightConnector1">
          <a:avLst/>
        </a:prstGeom>
        <a:ln xmlns:a="http://schemas.openxmlformats.org/drawingml/2006/main" w="25400">
          <a:solidFill>
            <a:srgbClr val="00B050"/>
          </a:solidFill>
          <a:prstDash val="sysDash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115C07-CF88-40FC-BC5A-E6174A32F55E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1D00-3E36-44EA-9B3D-0629ACDEC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2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791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13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586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509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92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E653D4-CDC0-4343-820C-9CB1200F349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SARATHY GEOTECH &amp; ENGG SERVICES PVT LTD ©</a:t>
            </a: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C77116B-C70A-4C1B-834F-3868E8660173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8161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5249BB-B2FE-42EA-8292-4DAA725BA3C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SARATHY GEOTECH &amp; ENGG SERVICES PVT LTD 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671, 6TH C MAIN, 11TH CROSS, 3RD PHASE, JP NAGAR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BANGALORE-78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partha@sarathygeotech.com</a:t>
            </a: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70DB620-08AF-4ADB-8C04-4AAECD26B24C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891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C44104-3307-444C-A618-608BC563D70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SARATHY GEOTECH &amp; ENGG SERVICES PVT LTD 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671, 6TH C MAIN, 11TH CROSS, 3RD PHASE, JP NAGAR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BANGALORE-78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partha@sarathygeotech.com</a:t>
            </a: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66AB09-C131-486D-B94D-1404274DE85E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972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AA060E-0756-4324-9A1B-09C532C1C07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SARATHY GEOTECH &amp; ENGG SERVICES PVT LTD 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671, 6TH C MAIN, 11TH CROSS, 3RD PHASE, JP NAGAR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BANGALORE-78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partha@sarathygeotech.com</a:t>
            </a: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37FCA7-15F6-41C6-B546-24B7806FE709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159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C09BC64-CD35-44F0-BC44-A9B04A8C7D1C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SARATHY GEOTECH &amp; ENGG SERVICES PVT LTD 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671, 6TH C MAIN, 11TH CROSS, 3RD PHASE, JP NAGAR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BANGALORE-78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partha@sarathygeotech.com</a:t>
            </a: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D5BAD9C-0842-462E-9E5D-838A4B60F039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045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54451E-0FB0-4921-9098-09134CBD131B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SARATHY GEOTECH &amp; ENGG SERVICES PVT LTD 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671, 6TH C MAIN, 11TH CROSS, 3RD PHASE, JP NAGAR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BANGALORE-78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partha@sarathygeotech.com</a:t>
            </a: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35859A-CA5B-4EAE-B318-E0656A2FA0FA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25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754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A7161-D988-4D24-8B3D-AE7417C794D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SARATHY GEOTECH &amp; ENGG SERVICES PVT LTD 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671, 6TH C MAIN, 11TH CROSS, 3RD PHASE, JP NAGAR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BANGALORE-78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partha@sarathygeotech.com</a:t>
            </a: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F895916-3440-4BC0-83C4-10EAEE1C0354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4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3B7AE9-FC21-4A2F-9FCD-93C5266F46B7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SARATHY GEOTECH &amp; ENGG SERVICES PVT LTD 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671, 6TH C MAIN, 11TH CROSS, 3RD PHASE, JP NAGAR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BANGALORE-78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partha@sarathygeotech.com</a:t>
            </a: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D80A87D-90C4-44E4-977F-5CB0912A3494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797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B550E3-CD59-4E9D-8169-C07135519E52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SARATHY GEOTECH &amp; ENGG SERVICES PVT LTD 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671, 6TH C MAIN, 11TH CROSS, 3RD PHASE, JP NAGAR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BANGALORE-78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partha@sarathygeotech.com</a:t>
            </a: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2B570D4-8489-4F83-8495-A0DA0C837DEF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361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35693D9-B49C-4555-8637-C6C71BBA4620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SARATHY GEOTECH &amp; ENGG SERVICES PVT LTD 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671, 6TH C MAIN, 11TH CROSS, 3RD PHASE, JP NAGAR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BANGALORE-78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partha@sarathygeotech.com</a:t>
            </a: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C29A24-364C-48C0-95BC-33090493937E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42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124D4F-4E7F-4656-8C12-CB8AF16B9B4E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9/20/2018</a:t>
            </a:fld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SARATHY GEOTECH &amp; ENGG SERVICES PVT LTD ©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671, 6TH C MAIN, 11TH CROSS, 3RD PHASE, JP NAGAR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BANGALORE-78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t>partha@sarathygeotech.com</a:t>
            </a:r>
            <a:endParaRPr lang="en-US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C3E638-F535-4D59-890F-6A00154E8D35}" type="slidenum">
              <a:rPr lang="en-US" altLang="en-US" smtClean="0"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69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497" y="365125"/>
            <a:ext cx="1378309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162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484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664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76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579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03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4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C6655-0B26-43BE-B01A-EB5C782AF77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13B7B-DFE3-401E-A03C-86BE97CB437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54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C6655-0B26-43BE-B01A-EB5C782AF77B}" type="datetimeFigureOut">
              <a:rPr lang="en-US" smtClean="0"/>
              <a:t>9/20/2018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13B7B-DFE3-401E-A03C-86BE97CB4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35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emf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audio" Target="../media/audio20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95.jpe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gs.org.in/igs-team/executive_committee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://igs.org.in/supporter_find.jsp?Name=parthasarathy&amp;find=Find" TargetMode="Externa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6.emf"/><Relationship Id="rId7" Type="http://schemas.openxmlformats.org/officeDocument/2006/relationships/image" Target="../media/image40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emf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53.emf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Soil%20Test.pdf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png"/><Relationship Id="rId4" Type="http://schemas.openxmlformats.org/officeDocument/2006/relationships/image" Target="../media/image24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png"/><Relationship Id="rId4" Type="http://schemas.openxmlformats.org/officeDocument/2006/relationships/image" Target="../media/image87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00560" y="6162342"/>
            <a:ext cx="6735763" cy="695658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Sarathy Geotech &amp; Engineering Services </a:t>
            </a:r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Pvt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 Ltd</a:t>
            </a:r>
            <a:b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(An ISO 9001:2008  and OHSAS 18001:2007 Certified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03779" y="2766483"/>
            <a:ext cx="11116638" cy="792163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CASE STUDY- DESIGN AND INSTALLATION OF DEEP FOUNDATION FOR HIGH RISE STRUCTURE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1869026" y="1075532"/>
            <a:ext cx="39211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1C1C1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</a:p>
        </p:txBody>
      </p:sp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3619696" y="5225717"/>
            <a:ext cx="47375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450"/>
              </a:spcBef>
              <a:buNone/>
            </a:pPr>
            <a:r>
              <a:rPr lang="en-US" altLang="en-US" sz="2000" b="1" dirty="0">
                <a:cs typeface="Arial" panose="020B0604020202020204" pitchFamily="34" charset="0"/>
              </a:rPr>
              <a:t>by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cs typeface="Arial" panose="020B0604020202020204" pitchFamily="34" charset="0"/>
              </a:rPr>
              <a:t>Dr CR Parthasarathy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cs typeface="Arial" panose="020B0604020202020204" pitchFamily="34" charset="0"/>
              </a:rPr>
              <a:t>Founder and Managing Director</a:t>
            </a:r>
          </a:p>
        </p:txBody>
      </p:sp>
      <p:grpSp>
        <p:nvGrpSpPr>
          <p:cNvPr id="3078" name="Group 13"/>
          <p:cNvGrpSpPr>
            <a:grpSpLocks/>
          </p:cNvGrpSpPr>
          <p:nvPr/>
        </p:nvGrpSpPr>
        <p:grpSpPr bwMode="auto">
          <a:xfrm>
            <a:off x="2975937" y="3996992"/>
            <a:ext cx="6223000" cy="1228725"/>
            <a:chOff x="204" y="2568"/>
            <a:chExt cx="5035" cy="681"/>
          </a:xfrm>
        </p:grpSpPr>
        <p:pic>
          <p:nvPicPr>
            <p:cNvPr id="3083" name="Picture 7" descr="services_geo_soil_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58" y="2568"/>
              <a:ext cx="681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4" name="Picture 8" descr="Explorer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3" y="2568"/>
              <a:ext cx="952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9" descr="Iss04_P04_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" y="2568"/>
              <a:ext cx="590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6" name="Picture 10" descr="Iss04_P04_0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5" y="2568"/>
              <a:ext cx="1043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7" name="Picture 11" descr="platform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1" y="2568"/>
              <a:ext cx="900" cy="6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8" name="Picture 12" descr="services_geo_soil_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568"/>
              <a:ext cx="900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0" name="Picture 5" descr="Untitled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928" y="-54412"/>
            <a:ext cx="952072" cy="1030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Rectangle 3"/>
          <p:cNvSpPr txBox="1">
            <a:spLocks noChangeArrowheads="1"/>
          </p:cNvSpPr>
          <p:nvPr/>
        </p:nvSpPr>
        <p:spPr bwMode="auto">
          <a:xfrm>
            <a:off x="1823460" y="49839"/>
            <a:ext cx="903098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2400" b="1" dirty="0" smtClean="0">
                <a:cs typeface="Arial" panose="020B0604020202020204" pitchFamily="34" charset="0"/>
              </a:rPr>
              <a:t>Indian Concrete Institute (Bangalore Centre)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pic>
        <p:nvPicPr>
          <p:cNvPr id="3082" name="Picture 1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350" y="5072599"/>
            <a:ext cx="2545650" cy="1819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1" y="0"/>
            <a:ext cx="1376737" cy="1418271"/>
          </a:xfrm>
          <a:prstGeom prst="rect">
            <a:avLst/>
          </a:prstGeom>
        </p:spPr>
      </p:pic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392148" y="744703"/>
            <a:ext cx="9507659" cy="7921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Innovative World of Concrete (ICI-IWC 2018)</a:t>
            </a:r>
          </a:p>
          <a:p>
            <a:pPr>
              <a:spcBef>
                <a:spcPts val="600"/>
              </a:spcBef>
            </a:pP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International Conference on </a:t>
            </a:r>
          </a:p>
          <a:p>
            <a:pPr>
              <a:spcBef>
                <a:spcPts val="1200"/>
              </a:spcBef>
            </a:pPr>
            <a:r>
              <a:rPr lang="en-US" alt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INNOVATIONS IN CONCRETE</a:t>
            </a:r>
            <a:endParaRPr lang="en-US" altLang="en-US" sz="1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MEET HOUSING AND INFRACTURE CHALLENGES</a:t>
            </a:r>
          </a:p>
        </p:txBody>
      </p:sp>
    </p:spTree>
    <p:extLst>
      <p:ext uri="{BB962C8B-B14F-4D97-AF65-F5344CB8AC3E}">
        <p14:creationId xmlns:p14="http://schemas.microsoft.com/office/powerpoint/2010/main" val="1641442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7389" y="0"/>
            <a:ext cx="994611" cy="107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700" y="716406"/>
            <a:ext cx="7988300" cy="598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15693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76" y="1125193"/>
            <a:ext cx="5724235" cy="4283934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94" y="1125193"/>
            <a:ext cx="5417713" cy="42839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64148" y="629923"/>
            <a:ext cx="1691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Monolithic Pile</a:t>
            </a:r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1849483" y="5350399"/>
            <a:ext cx="359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>
                <a:latin typeface="Times New Roman" panose="02020603050405020304" pitchFamily="18" charset="0"/>
                <a:ea typeface="Calibri" panose="020F0502020204030204" pitchFamily="34" charset="0"/>
              </a:rPr>
              <a:t>Horizontal Deformation=137.9mm</a:t>
            </a:r>
            <a:endParaRPr lang="en-IN" dirty="0"/>
          </a:p>
        </p:txBody>
      </p:sp>
      <p:sp>
        <p:nvSpPr>
          <p:cNvPr id="12" name="Rectangle 11"/>
          <p:cNvSpPr/>
          <p:nvPr/>
        </p:nvSpPr>
        <p:spPr>
          <a:xfrm>
            <a:off x="7869047" y="755861"/>
            <a:ext cx="2249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smtClean="0">
                <a:latin typeface="Times New Roman" panose="02020603050405020304" pitchFamily="18" charset="0"/>
                <a:ea typeface="Calibri" panose="020F0502020204030204" pitchFamily="34" charset="0"/>
              </a:rPr>
              <a:t>Pile with 11.0m Joint</a:t>
            </a:r>
            <a:endParaRPr lang="en-IN" dirty="0"/>
          </a:p>
        </p:txBody>
      </p:sp>
      <p:sp>
        <p:nvSpPr>
          <p:cNvPr id="13" name="Rectangle 12"/>
          <p:cNvSpPr/>
          <p:nvPr/>
        </p:nvSpPr>
        <p:spPr>
          <a:xfrm>
            <a:off x="7573718" y="5409127"/>
            <a:ext cx="359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Horizontal Deformation=141.9mm</a:t>
            </a:r>
            <a:endParaRPr lang="en-IN" dirty="0"/>
          </a:p>
        </p:txBody>
      </p:sp>
      <p:pic>
        <p:nvPicPr>
          <p:cNvPr id="8" name="Picture 5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8591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69" y="1125193"/>
            <a:ext cx="5318974" cy="42839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01814" y="755861"/>
            <a:ext cx="3046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Pile with 11.0m joint- broken</a:t>
            </a:r>
            <a:endParaRPr lang="en-IN" dirty="0"/>
          </a:p>
        </p:txBody>
      </p:sp>
      <p:sp>
        <p:nvSpPr>
          <p:cNvPr id="3" name="Rectangle 2"/>
          <p:cNvSpPr/>
          <p:nvPr/>
        </p:nvSpPr>
        <p:spPr>
          <a:xfrm>
            <a:off x="1916025" y="5409127"/>
            <a:ext cx="359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Horizontal Deformation=249.0mm</a:t>
            </a:r>
            <a:endParaRPr lang="en-IN" dirty="0"/>
          </a:p>
        </p:txBody>
      </p:sp>
      <p:pic>
        <p:nvPicPr>
          <p:cNvPr id="14" name="Picture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486" y="1125193"/>
            <a:ext cx="4719683" cy="42411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95194" y="755861"/>
            <a:ext cx="18582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smtClean="0">
                <a:latin typeface="Times New Roman" panose="02020603050405020304" pitchFamily="18" charset="0"/>
                <a:ea typeface="Calibri" panose="020F0502020204030204" pitchFamily="34" charset="0"/>
              </a:rPr>
              <a:t>11.0m length pile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7812402" y="5366335"/>
            <a:ext cx="35990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Horizontal Deformation=503.9mm</a:t>
            </a:r>
            <a:endParaRPr lang="en-IN" dirty="0"/>
          </a:p>
        </p:txBody>
      </p:sp>
      <p:pic>
        <p:nvPicPr>
          <p:cNvPr id="9" name="Picture 5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880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74" y="1231075"/>
            <a:ext cx="5672423" cy="3881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1918" y="861742"/>
            <a:ext cx="17556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6.0m length pile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1463700" y="5152301"/>
            <a:ext cx="3656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</a:rPr>
              <a:t>Horizontal Deformation=1617 mm </a:t>
            </a:r>
            <a:endParaRPr lang="en-IN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297" y="1231074"/>
            <a:ext cx="5294446" cy="3970835"/>
          </a:xfrm>
          <a:prstGeom prst="rect">
            <a:avLst/>
          </a:prstGeom>
        </p:spPr>
      </p:pic>
      <p:pic>
        <p:nvPicPr>
          <p:cNvPr id="8" name="Picture 5" descr="Untitled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043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7" name="bomb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/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227786" y="528034"/>
                <a:ext cx="9925318" cy="5280337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n-IN" b="1" dirty="0"/>
                  <a:t>As per IS 456:2000 , Table 20, </a:t>
                </a:r>
                <a:endParaRPr lang="en-IN" b="1" dirty="0" smtClean="0"/>
              </a:p>
              <a:p>
                <a:pPr algn="l"/>
                <a:endParaRPr lang="en-IN" b="1" dirty="0"/>
              </a:p>
              <a:p>
                <a:pPr algn="l"/>
                <a:r>
                  <a:rPr lang="en-IN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I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he maximum shear stress  for M35 concrete is 3.7 N/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𝑚𝑚</m:t>
                        </m:r>
                      </m:e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Therefore, the  maximum shear force can be calculated as:</a:t>
                </a:r>
              </a:p>
              <a:p>
                <a:r>
                  <a:rPr lang="en-I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 = 3.7 N/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IN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I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𝑚𝑚</m:t>
                        </m:r>
                      </m:e>
                      <m:sup>
                        <m:r>
                          <a:rPr lang="en-IN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I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IN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I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Gross area</a:t>
                </a:r>
              </a:p>
              <a:p>
                <a:pPr algn="l"/>
                <a:r>
                  <a:rPr lang="en-I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	    = 3.7 </a:t>
                </a:r>
                <a14:m>
                  <m:oMath xmlns:m="http://schemas.openxmlformats.org/officeDocument/2006/math">
                    <m:r>
                      <a:rPr lang="en-I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</m:oMath>
                </a14:m>
                <a:r>
                  <a:rPr lang="en-I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400 </a:t>
                </a:r>
                <a14:m>
                  <m:oMath xmlns:m="http://schemas.openxmlformats.org/officeDocument/2006/math">
                    <m:r>
                      <a:rPr lang="en-IN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I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400</a:t>
                </a:r>
              </a:p>
              <a:p>
                <a:pPr algn="l"/>
                <a:r>
                  <a:rPr lang="en-IN" dirty="0">
                    <a:latin typeface="Arial" panose="020B0604020202020204" pitchFamily="34" charset="0"/>
                    <a:cs typeface="Arial" panose="020B0604020202020204" pitchFamily="34" charset="0"/>
                  </a:rPr>
                  <a:t>	</a:t>
                </a:r>
                <a:r>
                  <a:rPr lang="en-IN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	     = 59.2 MT.</a:t>
                </a:r>
              </a:p>
              <a:p>
                <a:pPr algn="l"/>
                <a:r>
                  <a:rPr lang="en-IN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For the pile to shear, it requires a force of about 59 MT, which force a mere soil movement cannot produce neither by inadvertent push of JCB.</a:t>
                </a:r>
              </a:p>
              <a:p>
                <a:endParaRPr lang="en-IN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IN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Sub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227786" y="528034"/>
                <a:ext cx="9925318" cy="5280337"/>
              </a:xfrm>
              <a:blipFill rotWithShape="0">
                <a:blip r:embed="rId2"/>
                <a:stretch>
                  <a:fillRect l="-921" t="-1617" r="-1105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386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128" y="1959036"/>
            <a:ext cx="10899820" cy="326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AXIAL PILE CAPACITY</a:t>
            </a: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tender specified (proposed by </a:t>
            </a:r>
            <a:r>
              <a:rPr lang="en-US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CLIENT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),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allowable axial pile capacity of 240MT of 900mm diameter and 55m long pile is in order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en-US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precast piles shallower than 55m do not meet the requisite allowable pile capacity of 180MT or the requisite factor of safety of 2.5 for single pile by static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methods, let alone other structural requirement</a:t>
            </a: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045" y="445580"/>
            <a:ext cx="10380663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SzPts val="1200"/>
            </a:pPr>
            <a:r>
              <a:rPr lang="x-none" sz="2800" b="1" kern="0" cap="all" dirty="0">
                <a:latin typeface="Arial" panose="020B0604020202020204" pitchFamily="34" charset="0"/>
                <a:cs typeface="Arial" panose="020B0604020202020204" pitchFamily="34" charset="0"/>
              </a:rPr>
              <a:t>SUMMARY AND CONCLUSIONS </a:t>
            </a:r>
            <a:endParaRPr lang="en-IN" sz="2800" b="1" kern="0" cap="all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69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413" y="1276550"/>
            <a:ext cx="11530885" cy="3434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04800" algn="l"/>
              </a:tabLst>
            </a:pPr>
            <a:r>
              <a:rPr lang="en-US" sz="24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PRE-INSTALLATION DRIVEABILITY STUDY</a:t>
            </a: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is established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efficiency driving system was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less than 50%,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which is in line with the information reported in the literature for type of driving system adopted in the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High Rise Project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It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also established that the ultimate capacity estimated by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dynamic 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formula do not meet the requisite factor of safety for nearly 80% of piles 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installed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323045" y="445580"/>
            <a:ext cx="10380663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SzPts val="1200"/>
            </a:pPr>
            <a:r>
              <a:rPr lang="x-none" sz="2800" b="1" kern="0" cap="all" dirty="0">
                <a:latin typeface="Arial" panose="020B0604020202020204" pitchFamily="34" charset="0"/>
                <a:cs typeface="Arial" panose="020B0604020202020204" pitchFamily="34" charset="0"/>
              </a:rPr>
              <a:t>SUMMARY AND CONCLUSIONS </a:t>
            </a:r>
            <a:endParaRPr lang="en-IN" sz="2800" b="1" kern="0" cap="all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7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2651" y="336199"/>
            <a:ext cx="11247549" cy="6851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3390" algn="just"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3390" algn="just">
              <a:lnSpc>
                <a:spcPct val="115000"/>
              </a:lnSpc>
              <a:spcAft>
                <a:spcPts val="0"/>
              </a:spcAft>
            </a:pPr>
            <a:r>
              <a:rPr lang="en-US" sz="24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PILE GROUP ANALYSIS</a:t>
            </a: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304800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Pile group analysis indicated bearing failure for piles shallower than 45m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304800" algn="l"/>
              </a:tabLst>
            </a:pP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 was inevitable to carry out remedial measures by installing additional DMC piles (900mm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55m long), without which the safety of foundation would have been jeopardized</a:t>
            </a:r>
            <a:r>
              <a:rPr lang="en-US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304800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After installation of additional DMC piles (900mm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dia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55m long), the total required capacities are achieved ensuring the safety of foundation. </a:t>
            </a:r>
            <a:endParaRPr lang="en-US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304800" algn="l"/>
              </a:tabLst>
            </a:pP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04800" algn="l"/>
              </a:tabLst>
            </a:pPr>
            <a:r>
              <a:rPr lang="en-US" sz="2400" b="1" u="sng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LATERAL DISPLACEMENT OF PILES</a:t>
            </a: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304800" algn="l"/>
              </a:tabLst>
            </a:pP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Finite element </a:t>
            </a:r>
            <a:r>
              <a:rPr lang="en-US" sz="2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Plaxis</a:t>
            </a:r>
            <a:r>
              <a:rPr lang="en-US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analysis suggests that for any lateral movement of piles more than 500mm, there is possible shear of piles (due to over stressing during driving or splice damage).</a:t>
            </a:r>
            <a:endParaRPr lang="en-IN" sz="2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04800" algn="l"/>
              </a:tabLst>
            </a:pPr>
            <a:r>
              <a:rPr 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IN" sz="2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345470" y="162611"/>
            <a:ext cx="10380663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SzPts val="1200"/>
            </a:pPr>
            <a:r>
              <a:rPr lang="x-none" sz="2800" b="1" kern="0" cap="all" dirty="0">
                <a:latin typeface="Arial" panose="020B0604020202020204" pitchFamily="34" charset="0"/>
                <a:cs typeface="Arial" panose="020B0604020202020204" pitchFamily="34" charset="0"/>
              </a:rPr>
              <a:t>SUMMARY AND CONCLUSIONS </a:t>
            </a:r>
            <a:endParaRPr lang="en-IN" sz="2800" b="1" kern="0" cap="all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357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6313" y="1487637"/>
            <a:ext cx="11324823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304800" algn="l"/>
              </a:tabLst>
            </a:pPr>
            <a:r>
              <a:rPr lang="en-US" sz="28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FINAL CONCLUSION</a:t>
            </a:r>
            <a:endParaRPr lang="en-IN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304800" algn="l"/>
              </a:tabLs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Lastly, the design and build of segmental precast driven piles proposed by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CONTRACTOR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did not meet the </a:t>
            </a:r>
            <a:r>
              <a:rPr lang="en-US" sz="2800" b="1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CLIENT’s</a:t>
            </a:r>
            <a:r>
              <a:rPr lang="en-US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requirement in terms of pile capacity, length and safety. </a:t>
            </a:r>
            <a:endParaRPr lang="en-IN" sz="2800" dirty="0">
              <a:latin typeface="CG Times (W1)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spcAft>
                <a:spcPts val="0"/>
              </a:spcAft>
              <a:tabLst>
                <a:tab pos="304800" algn="l"/>
              </a:tabLst>
            </a:pP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N" sz="2800" dirty="0">
              <a:latin typeface="CG Times (W1)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IN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Since </a:t>
            </a:r>
            <a:r>
              <a:rPr lang="en-US" sz="2000" b="1" dirty="0">
                <a:latin typeface="Arial" panose="020B0604020202020204" pitchFamily="34" charset="0"/>
                <a:ea typeface="Calibri" panose="020F0502020204030204" pitchFamily="34" charset="0"/>
              </a:rPr>
              <a:t>SGES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 and its representatives were not involved at any stage and at any capacity for this project, the conclusions drawn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based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on only on the review of the </a:t>
            </a:r>
            <a:r>
              <a:rPr lang="en-U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materials/information </a:t>
            </a:r>
            <a:r>
              <a:rPr lang="en-US" sz="2000" dirty="0">
                <a:latin typeface="Arial" panose="020B0604020202020204" pitchFamily="34" charset="0"/>
                <a:ea typeface="Calibri" panose="020F0502020204030204" pitchFamily="34" charset="0"/>
              </a:rPr>
              <a:t>provided. </a:t>
            </a:r>
            <a:endParaRPr lang="en-IN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3045" y="445580"/>
            <a:ext cx="10380663" cy="545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0"/>
              </a:spcAft>
              <a:buSzPts val="1200"/>
            </a:pPr>
            <a:r>
              <a:rPr lang="x-none" sz="2800" b="1" kern="0" cap="all" dirty="0">
                <a:latin typeface="Arial" panose="020B0604020202020204" pitchFamily="34" charset="0"/>
                <a:cs typeface="Arial" panose="020B0604020202020204" pitchFamily="34" charset="0"/>
              </a:rPr>
              <a:t>SUMMARY AND CONCLUSIONS </a:t>
            </a:r>
            <a:endParaRPr lang="en-IN" sz="2800" b="1" kern="0" cap="all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425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B3C1F6-C09E-4115-9852-E776BF3B9638}" type="slidenum">
              <a:rPr lang="en-US" altLang="en-US" sz="1200">
                <a:solidFill>
                  <a:srgbClr val="898989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FontTx/>
                <a:buNone/>
              </a:pPr>
              <a:t>108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4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Rectangle 1"/>
          <p:cNvSpPr>
            <a:spLocks noChangeArrowheads="1"/>
          </p:cNvSpPr>
          <p:nvPr/>
        </p:nvSpPr>
        <p:spPr bwMode="auto">
          <a:xfrm>
            <a:off x="4008439" y="2284413"/>
            <a:ext cx="47513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hlinkClick r:id="rId3"/>
              </a:rPr>
              <a:t>http://www.igs.org.in</a:t>
            </a:r>
            <a:endParaRPr lang="en-US" altLang="en-US" sz="3600" b="1">
              <a:latin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3359150" y="1341438"/>
            <a:ext cx="6337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</a:rPr>
              <a:t>Indian Geotechnical Society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16063" y="3432176"/>
          <a:ext cx="8694739" cy="1774825"/>
        </p:xfrm>
        <a:graphic>
          <a:graphicData uri="http://schemas.openxmlformats.org/drawingml/2006/table">
            <a:tbl>
              <a:tblPr/>
              <a:tblGrid>
                <a:gridCol w="841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5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4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922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676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45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74825"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>
                          <a:solidFill>
                            <a:srgbClr val="000000"/>
                          </a:solidFill>
                          <a:effectLst/>
                          <a:hlinkClick r:id="rId4"/>
                        </a:rPr>
                        <a:t>Select</a:t>
                      </a:r>
                      <a:endParaRPr lang="en-US" sz="1400">
                        <a:effectLst/>
                      </a:endParaRPr>
                    </a:p>
                  </a:txBody>
                  <a:tcPr marL="91448" marR="91448" marT="45691" marB="45691" anchor="ctr">
                    <a:lnL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1">
                          <a:solidFill>
                            <a:srgbClr val="000000"/>
                          </a:solidFill>
                          <a:effectLst/>
                          <a:latin typeface="Tahoma" charset="0"/>
                        </a:rPr>
                        <a:t>12418 </a:t>
                      </a:r>
                      <a:endParaRPr lang="is-IS" sz="1400">
                        <a:effectLst/>
                      </a:endParaRPr>
                    </a:p>
                  </a:txBody>
                  <a:tcPr marL="91448" marR="91448" marT="45691" marB="45691" anchor="ctr">
                    <a:lnL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1">
                          <a:solidFill>
                            <a:srgbClr val="000000"/>
                          </a:solidFill>
                          <a:effectLst/>
                          <a:latin typeface="Tahoma" charset="0"/>
                        </a:rPr>
                        <a:t>2041 </a:t>
                      </a:r>
                      <a:endParaRPr lang="is-IS" sz="1400">
                        <a:effectLst/>
                      </a:endParaRPr>
                    </a:p>
                  </a:txBody>
                  <a:tcPr marL="91448" marR="91448" marT="45691" marB="45691" anchor="ctr">
                    <a:lnL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>
                          <a:solidFill>
                            <a:srgbClr val="000000"/>
                          </a:solidFill>
                          <a:effectLst/>
                          <a:latin typeface="Tahoma" charset="0"/>
                        </a:rPr>
                        <a:t>Dr. C.R. PARTHASARATHY </a:t>
                      </a:r>
                      <a:endParaRPr lang="en-US" sz="1400">
                        <a:effectLst/>
                      </a:endParaRPr>
                    </a:p>
                  </a:txBody>
                  <a:tcPr marL="91448" marR="91448" marT="45691" marB="45691" anchor="ctr">
                    <a:lnL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rgbClr val="000000"/>
                          </a:solidFill>
                          <a:effectLst/>
                          <a:latin typeface="Tahoma" charset="0"/>
                        </a:rPr>
                        <a:t>partha</a:t>
                      </a:r>
                      <a:r>
                        <a:rPr lang="en-US" sz="1400" b="1" dirty="0" smtClean="0">
                          <a:solidFill>
                            <a:srgbClr val="000000"/>
                          </a:solidFill>
                          <a:effectLst/>
                          <a:latin typeface="Tahoma" charset="0"/>
                        </a:rPr>
                        <a:t>@</a:t>
                      </a:r>
                    </a:p>
                    <a:p>
                      <a:pPr algn="ctr"/>
                      <a:r>
                        <a:rPr lang="en-US" sz="1400" b="1" dirty="0" err="1" smtClean="0">
                          <a:solidFill>
                            <a:srgbClr val="000000"/>
                          </a:solidFill>
                          <a:effectLst/>
                          <a:latin typeface="Tahoma" charset="0"/>
                        </a:rPr>
                        <a:t>sarathygeotech.com</a:t>
                      </a:r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ahoma" charset="0"/>
                        </a:rPr>
                        <a:t> </a:t>
                      </a:r>
                      <a:endParaRPr lang="en-US" sz="1400" dirty="0">
                        <a:effectLst/>
                      </a:endParaRPr>
                    </a:p>
                  </a:txBody>
                  <a:tcPr marL="91448" marR="91448" marT="45691" marB="45691" anchor="ctr">
                    <a:lnL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rgbClr val="000000"/>
                          </a:solidFill>
                          <a:effectLst/>
                          <a:latin typeface="Tahoma" charset="0"/>
                        </a:rPr>
                        <a:t>BANGALORE</a:t>
                      </a:r>
                      <a:endParaRPr lang="en-US" sz="1400" dirty="0">
                        <a:effectLst/>
                      </a:endParaRPr>
                    </a:p>
                  </a:txBody>
                  <a:tcPr marL="91448" marR="91448" marT="45691" marB="45691" anchor="ctr">
                    <a:lnL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3E9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067050" y="5487770"/>
            <a:ext cx="63373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Times New Roman" panose="02020603050405020304" pitchFamily="18" charset="0"/>
              </a:rPr>
              <a:t>partha@sarathygeotech.com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83758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3719343" y="34131"/>
            <a:ext cx="495776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IN" altLang="en-US" sz="4400" dirty="0"/>
              <a:t>http://igc2018.com/</a:t>
            </a:r>
          </a:p>
        </p:txBody>
      </p:sp>
      <p:pic>
        <p:nvPicPr>
          <p:cNvPr id="4" name="Picture 141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79" y="736600"/>
            <a:ext cx="10552293" cy="59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4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1"/>
          <p:cNvSpPr>
            <a:spLocks noGrp="1"/>
          </p:cNvSpPr>
          <p:nvPr>
            <p:ph idx="1"/>
          </p:nvPr>
        </p:nvSpPr>
        <p:spPr>
          <a:xfrm>
            <a:off x="3052011" y="3057942"/>
            <a:ext cx="7543800" cy="5622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N" altLang="en-US" sz="3300" b="1" dirty="0"/>
              <a:t>PILE CAPACITY BY DYNAMIC FORMULAE</a:t>
            </a:r>
          </a:p>
          <a:p>
            <a:pPr marL="0" indent="0">
              <a:buNone/>
            </a:pPr>
            <a:endParaRPr lang="en-IN" altLang="en-US" sz="3300" b="1" dirty="0"/>
          </a:p>
          <a:p>
            <a:pPr marL="0" indent="0">
              <a:buNone/>
            </a:pPr>
            <a:endParaRPr lang="en-IN" altLang="en-US" sz="3300" b="1" dirty="0"/>
          </a:p>
          <a:p>
            <a:pPr marL="0" indent="0">
              <a:buNone/>
            </a:pPr>
            <a:endParaRPr lang="en-IN" altLang="en-US" sz="3300" b="1" dirty="0"/>
          </a:p>
        </p:txBody>
      </p:sp>
      <p:pic>
        <p:nvPicPr>
          <p:cNvPr id="2560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9513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 txBox="1">
            <a:spLocks noChangeArrowheads="1"/>
          </p:cNvSpPr>
          <p:nvPr/>
        </p:nvSpPr>
        <p:spPr>
          <a:xfrm>
            <a:off x="4794915" y="2702823"/>
            <a:ext cx="4297980" cy="576712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THANK YOU</a:t>
            </a:r>
          </a:p>
          <a:p>
            <a:pPr marL="0" indent="0">
              <a:buNone/>
            </a:pPr>
            <a:endParaRPr lang="en-US" alt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altLang="en-US" sz="2400" b="1" dirty="0" smtClean="0">
                <a:solidFill>
                  <a:schemeClr val="accent1">
                    <a:lumMod val="50000"/>
                  </a:schemeClr>
                </a:solidFill>
              </a:rPr>
              <a:t>QUESTIONS?</a:t>
            </a:r>
          </a:p>
          <a:p>
            <a:pPr marL="0" indent="0">
              <a:buNone/>
            </a:pPr>
            <a:endParaRPr lang="en-US" altLang="en-US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12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9289" y="287339"/>
            <a:ext cx="8684543" cy="6473424"/>
          </a:xfrm>
          <a:solidFill>
            <a:srgbClr val="FF0000"/>
          </a:solidFill>
        </p:spPr>
      </p:pic>
      <p:sp>
        <p:nvSpPr>
          <p:cNvPr id="10" name="Rectangle 9"/>
          <p:cNvSpPr/>
          <p:nvPr/>
        </p:nvSpPr>
        <p:spPr>
          <a:xfrm>
            <a:off x="9359398" y="1332800"/>
            <a:ext cx="966788" cy="4382502"/>
          </a:xfrm>
          <a:prstGeom prst="rect">
            <a:avLst/>
          </a:prstGeom>
          <a:solidFill>
            <a:srgbClr val="FF0000">
              <a:alpha val="0"/>
            </a:srgb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628" name="TextBox 10"/>
          <p:cNvSpPr txBox="1">
            <a:spLocks noChangeArrowheads="1"/>
          </p:cNvSpPr>
          <p:nvPr/>
        </p:nvSpPr>
        <p:spPr bwMode="auto">
          <a:xfrm>
            <a:off x="2525713" y="6438500"/>
            <a:ext cx="66294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I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J. </a:t>
            </a:r>
            <a:r>
              <a:rPr lang="en-IN" altLang="en-US" sz="1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Fragasy</a:t>
            </a:r>
            <a:r>
              <a:rPr lang="en-I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altLang="en-US" sz="1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I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1985</a:t>
            </a:r>
          </a:p>
        </p:txBody>
      </p:sp>
      <p:pic>
        <p:nvPicPr>
          <p:cNvPr id="26629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14374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9622" y="357788"/>
            <a:ext cx="8464468" cy="5276251"/>
          </a:xfrm>
        </p:spPr>
      </p:pic>
      <p:sp>
        <p:nvSpPr>
          <p:cNvPr id="5" name="Rectangle 4"/>
          <p:cNvSpPr/>
          <p:nvPr/>
        </p:nvSpPr>
        <p:spPr>
          <a:xfrm>
            <a:off x="8774114" y="1162051"/>
            <a:ext cx="1069975" cy="3984625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2679701" y="5950939"/>
            <a:ext cx="6629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I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J. </a:t>
            </a:r>
            <a:r>
              <a:rPr lang="en-IN" altLang="en-US" sz="1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Fragasy</a:t>
            </a:r>
            <a:r>
              <a:rPr lang="en-I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altLang="en-US" sz="15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etal</a:t>
            </a:r>
            <a:r>
              <a:rPr lang="en-IN" altLang="en-US" sz="1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1985</a:t>
            </a:r>
          </a:p>
        </p:txBody>
      </p:sp>
      <p:pic>
        <p:nvPicPr>
          <p:cNvPr id="27653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6341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3226" y="1031875"/>
            <a:ext cx="8994775" cy="3949700"/>
          </a:xfrm>
        </p:spPr>
      </p:pic>
      <p:sp>
        <p:nvSpPr>
          <p:cNvPr id="5" name="Rectangle 4"/>
          <p:cNvSpPr/>
          <p:nvPr/>
        </p:nvSpPr>
        <p:spPr>
          <a:xfrm>
            <a:off x="9361488" y="1031876"/>
            <a:ext cx="1219200" cy="3744913"/>
          </a:xfrm>
          <a:prstGeom prst="rect">
            <a:avLst/>
          </a:prstGeom>
          <a:solidFill>
            <a:schemeClr val="accent1">
              <a:alpha val="0"/>
            </a:schemeClr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2855913" y="5075238"/>
            <a:ext cx="6629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IN" altLang="en-US" sz="1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Richard J. Fragasy et al, 1985</a:t>
            </a:r>
          </a:p>
        </p:txBody>
      </p:sp>
      <p:sp>
        <p:nvSpPr>
          <p:cNvPr id="28677" name="TextBox 6"/>
          <p:cNvSpPr txBox="1">
            <a:spLocks noChangeArrowheads="1"/>
          </p:cNvSpPr>
          <p:nvPr/>
        </p:nvSpPr>
        <p:spPr bwMode="auto">
          <a:xfrm>
            <a:off x="2855913" y="5589588"/>
            <a:ext cx="66294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IN" altLang="en-US" sz="15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Notes: Rabe’s formula is a combined dynamic and static formula.</a:t>
            </a:r>
          </a:p>
        </p:txBody>
      </p:sp>
      <p:pic>
        <p:nvPicPr>
          <p:cNvPr id="28678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9342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 bwMode="auto">
          <a:xfrm>
            <a:off x="2583198" y="0"/>
            <a:ext cx="6675437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IN" altLang="en-US" sz="22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altLang="en-US" sz="22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altLang="en-US" sz="225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N" sz="2400" b="1" dirty="0">
                <a:solidFill>
                  <a:prstClr val="black"/>
                </a:solidFill>
              </a:rPr>
              <a:t>xtract from Proc. ASCE conference, 1941</a:t>
            </a:r>
            <a:endParaRPr lang="en-IN" altLang="en-US" sz="225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9474" y="0"/>
            <a:ext cx="962526" cy="1040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4" name="Group 6"/>
          <p:cNvGrpSpPr>
            <a:grpSpLocks/>
          </p:cNvGrpSpPr>
          <p:nvPr/>
        </p:nvGrpSpPr>
        <p:grpSpPr bwMode="auto">
          <a:xfrm>
            <a:off x="1748423" y="723900"/>
            <a:ext cx="8678945" cy="5869405"/>
            <a:chOff x="0" y="0"/>
            <a:chExt cx="5733415" cy="2700654"/>
          </a:xfrm>
        </p:grpSpPr>
        <p:pic>
          <p:nvPicPr>
            <p:cNvPr id="30725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90750"/>
              <a:ext cx="5733415" cy="509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6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33415" cy="2187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7" name="Straight Connector 6"/>
          <p:cNvCxnSpPr/>
          <p:nvPr/>
        </p:nvCxnSpPr>
        <p:spPr>
          <a:xfrm flipH="1" flipV="1">
            <a:off x="6087895" y="1040268"/>
            <a:ext cx="10116" cy="444485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4587146" y="1100797"/>
            <a:ext cx="10116" cy="444485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8058734" y="1008329"/>
            <a:ext cx="10116" cy="444485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587146" y="1008329"/>
            <a:ext cx="3471588" cy="0"/>
          </a:xfrm>
          <a:prstGeom prst="straightConnector1">
            <a:avLst/>
          </a:prstGeom>
          <a:ln w="444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47334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0"/>
            <a:ext cx="9024938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1905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2677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14" y="803276"/>
            <a:ext cx="8123237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 rot="21000000">
            <a:off x="7431088" y="3983039"/>
            <a:ext cx="698500" cy="134778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IN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796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28933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8" y="2069432"/>
            <a:ext cx="3769091" cy="2883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9" y="1836738"/>
            <a:ext cx="3531765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942" y="1836738"/>
            <a:ext cx="4089065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211" y="5157789"/>
            <a:ext cx="22225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5221456"/>
            <a:ext cx="193040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6" y="5229225"/>
            <a:ext cx="1808163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5" descr="Untitled-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0475" y="0"/>
            <a:ext cx="771525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14928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fld id="{1B019F6E-37F5-40F9-9942-166115BAACDA}" type="slidenum">
              <a:rPr lang="en-US" altLang="en-US" sz="1200">
                <a:solidFill>
                  <a:srgbClr val="898989"/>
                </a:solidFill>
                <a:latin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None/>
              </a:pPr>
              <a:t>19</a:t>
            </a:fld>
            <a:endParaRPr lang="en-US" altLang="en-US" sz="1200">
              <a:solidFill>
                <a:srgbClr val="898989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584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54" y="741946"/>
            <a:ext cx="3889291" cy="5745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39" y="1042737"/>
            <a:ext cx="6431415" cy="4226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32676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850" y="564102"/>
            <a:ext cx="8210550" cy="6112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263" y="-1"/>
            <a:ext cx="1042737" cy="1128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861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19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0"/>
            <a:ext cx="2057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2667000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76" y="3505200"/>
            <a:ext cx="211772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6600"/>
            <a:ext cx="261143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0400"/>
            <a:ext cx="44577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Untitled-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3732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21242" y="1589249"/>
            <a:ext cx="11486506" cy="4256746"/>
          </a:xfrm>
        </p:spPr>
        <p:txBody>
          <a:bodyPr>
            <a:normAutofit/>
          </a:bodyPr>
          <a:lstStyle/>
          <a:p>
            <a:pPr algn="just" eaLnBrk="1" hangingPunct="1">
              <a:spcBef>
                <a:spcPts val="450"/>
              </a:spcBef>
              <a:spcAft>
                <a:spcPts val="450"/>
              </a:spcAft>
            </a:pPr>
            <a:r>
              <a:rPr lang="en-US" altLang="en-US" sz="4500" b="1" dirty="0"/>
              <a:t>Today owners, engineers and contractors have a whole arsenal of modern technology and tools available to them to assist in providing efficient and economical deep foundation solutions</a:t>
            </a:r>
          </a:p>
        </p:txBody>
      </p:sp>
      <p:pic>
        <p:nvPicPr>
          <p:cNvPr id="37891" name="Picture 7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1847" y="0"/>
            <a:ext cx="890154" cy="962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8481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28600"/>
            <a:ext cx="8001000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3200" b="1" u="sng"/>
              <a:t>DYNAMIC  PILE LOAD TEST</a:t>
            </a:r>
            <a:br>
              <a:rPr lang="en-US" altLang="en-US" sz="3200" b="1" u="sng"/>
            </a:br>
            <a:r>
              <a:rPr lang="en-US" altLang="en-US" sz="3200" b="1" u="sng"/>
              <a:t/>
            </a:r>
            <a:br>
              <a:rPr lang="en-US" altLang="en-US" sz="3200" b="1" u="sng"/>
            </a:br>
            <a:endParaRPr lang="en-US" altLang="en-US" sz="2400" u="sng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1981199" y="1357313"/>
            <a:ext cx="9119937" cy="4947234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altLang="en-US" sz="2400" u="sng" dirty="0"/>
              <a:t>BACKGROUND</a:t>
            </a:r>
            <a:endParaRPr lang="en-US" altLang="en-US" sz="2400" dirty="0"/>
          </a:p>
          <a:p>
            <a:pPr eaLnBrk="1" hangingPunct="1">
              <a:defRPr/>
            </a:pPr>
            <a:r>
              <a:rPr lang="en-US" altLang="en-US" sz="2400" dirty="0"/>
              <a:t>Research began at Case Institute of Technology (Cleveland) – 1964 under G. Goble</a:t>
            </a:r>
          </a:p>
          <a:p>
            <a:pPr eaLnBrk="1" hangingPunct="1">
              <a:defRPr/>
            </a:pPr>
            <a:endParaRPr lang="en-US" altLang="en-US" sz="2400" dirty="0"/>
          </a:p>
          <a:p>
            <a:pPr eaLnBrk="1" hangingPunct="1">
              <a:defRPr/>
            </a:pPr>
            <a:r>
              <a:rPr lang="en-US" altLang="en-US" sz="2400" b="1" dirty="0"/>
              <a:t>Developed Case Method – “PDA”</a:t>
            </a:r>
          </a:p>
          <a:p>
            <a:pPr eaLnBrk="1" hangingPunct="1">
              <a:buFontTx/>
              <a:buNone/>
              <a:defRPr/>
            </a:pPr>
            <a:r>
              <a:rPr lang="en-US" altLang="en-US" sz="2400" dirty="0"/>
              <a:t>    Pile Capacity From Pile Top Measurements </a:t>
            </a:r>
          </a:p>
          <a:p>
            <a:pPr eaLnBrk="1" hangingPunct="1">
              <a:defRPr/>
            </a:pPr>
            <a:endParaRPr lang="en-US" altLang="en-US" sz="2400" dirty="0"/>
          </a:p>
          <a:p>
            <a:pPr eaLnBrk="1" hangingPunct="1">
              <a:defRPr/>
            </a:pPr>
            <a:r>
              <a:rPr lang="en-US" altLang="en-US" sz="2400" b="1" u="sng" dirty="0"/>
              <a:t>W</a:t>
            </a:r>
            <a:r>
              <a:rPr lang="en-US" altLang="en-US" sz="2400" dirty="0"/>
              <a:t>ave </a:t>
            </a:r>
            <a:r>
              <a:rPr lang="en-US" altLang="en-US" sz="2400" b="1" u="sng" dirty="0"/>
              <a:t>E</a:t>
            </a:r>
            <a:r>
              <a:rPr lang="en-US" altLang="en-US" sz="2400" dirty="0"/>
              <a:t>quation </a:t>
            </a:r>
            <a:r>
              <a:rPr lang="en-US" altLang="en-US" sz="2400" b="1" u="sng" dirty="0"/>
              <a:t>A</a:t>
            </a:r>
            <a:r>
              <a:rPr lang="en-US" altLang="en-US" sz="2400" dirty="0"/>
              <a:t>nalysis </a:t>
            </a:r>
            <a:r>
              <a:rPr lang="en-US" altLang="en-US" sz="2400" b="1" u="sng" dirty="0"/>
              <a:t>P</a:t>
            </a:r>
            <a:r>
              <a:rPr lang="en-US" altLang="en-US" sz="2400" dirty="0"/>
              <a:t>rogram (WEAP)</a:t>
            </a:r>
          </a:p>
          <a:p>
            <a:pPr eaLnBrk="1" hangingPunct="1">
              <a:defRPr/>
            </a:pPr>
            <a:endParaRPr lang="en-US" altLang="en-US" sz="2400" dirty="0"/>
          </a:p>
          <a:p>
            <a:pPr eaLnBrk="1" hangingPunct="1">
              <a:defRPr/>
            </a:pPr>
            <a:r>
              <a:rPr lang="en-US" altLang="en-US" sz="2400" dirty="0"/>
              <a:t>CAPWAP (</a:t>
            </a:r>
            <a:r>
              <a:rPr lang="en-US" altLang="en-US" sz="2400" b="1" u="sng" dirty="0"/>
              <a:t>C</a:t>
            </a:r>
            <a:r>
              <a:rPr lang="en-US" altLang="en-US" sz="2400" u="sng" dirty="0"/>
              <a:t>a</a:t>
            </a:r>
            <a:r>
              <a:rPr lang="en-US" altLang="en-US" sz="2400" dirty="0"/>
              <a:t>se </a:t>
            </a:r>
            <a:r>
              <a:rPr lang="en-US" altLang="en-US" sz="2400" b="1" u="sng" dirty="0"/>
              <a:t>P</a:t>
            </a:r>
            <a:r>
              <a:rPr lang="en-US" altLang="en-US" sz="2400" dirty="0"/>
              <a:t>ile </a:t>
            </a:r>
            <a:r>
              <a:rPr lang="en-US" altLang="en-US" sz="2400" b="1" u="sng" dirty="0"/>
              <a:t>W</a:t>
            </a:r>
            <a:r>
              <a:rPr lang="en-US" altLang="en-US" sz="2400" dirty="0"/>
              <a:t>ave </a:t>
            </a:r>
            <a:r>
              <a:rPr lang="en-US" altLang="en-US" sz="2400" b="1" u="sng" dirty="0"/>
              <a:t>A</a:t>
            </a:r>
            <a:r>
              <a:rPr lang="en-US" altLang="en-US" sz="2400" dirty="0"/>
              <a:t>nalysis </a:t>
            </a:r>
            <a:r>
              <a:rPr lang="en-US" altLang="en-US" sz="2400" b="1" u="sng" dirty="0"/>
              <a:t>P</a:t>
            </a:r>
            <a:r>
              <a:rPr lang="en-US" altLang="en-US" sz="2400" dirty="0"/>
              <a:t>rogram)</a:t>
            </a:r>
          </a:p>
        </p:txBody>
      </p:sp>
      <p:pic>
        <p:nvPicPr>
          <p:cNvPr id="38916" name="Picture 4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1137" y="0"/>
            <a:ext cx="1090863" cy="1180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66860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ChangeArrowheads="1"/>
          </p:cNvSpPr>
          <p:nvPr/>
        </p:nvSpPr>
        <p:spPr bwMode="auto">
          <a:xfrm>
            <a:off x="1636295" y="609600"/>
            <a:ext cx="8534400" cy="463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 u="sng" dirty="0">
                <a:solidFill>
                  <a:prstClr val="black"/>
                </a:solidFill>
                <a:latin typeface="Arial" panose="020B0604020202020204" pitchFamily="34" charset="0"/>
              </a:rPr>
              <a:t>DYNAMIC TESTING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LOW STRAIN TEST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PILE INTEGRITY TESTER –PIT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[ASTM D5882]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4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fontAlgn="base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HIGH STRAIN TEST 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PILE DRIVING ANALYSER - PDA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2400" b="1" dirty="0">
                <a:solidFill>
                  <a:prstClr val="black"/>
                </a:solidFill>
                <a:latin typeface="Arial" panose="020B0604020202020204" pitchFamily="34" charset="0"/>
              </a:rPr>
              <a:t>[ASTM D4945]</a:t>
            </a:r>
          </a:p>
        </p:txBody>
      </p:sp>
      <p:pic>
        <p:nvPicPr>
          <p:cNvPr id="45059" name="Picture 6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1376" y="-1"/>
            <a:ext cx="1230624" cy="1331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22039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0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0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0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0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8395" y="222177"/>
            <a:ext cx="9595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CASE STUDY - BACK </a:t>
            </a:r>
            <a:r>
              <a:rPr lang="en-US" sz="4400" b="1" dirty="0" smtClean="0"/>
              <a:t>GROUND</a:t>
            </a:r>
            <a:endParaRPr lang="en-US" sz="4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653" y="1441344"/>
            <a:ext cx="4162985" cy="2684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3" y="1271751"/>
            <a:ext cx="3827970" cy="26192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13" y="4342198"/>
            <a:ext cx="3827970" cy="24126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654" y="4342197"/>
            <a:ext cx="4162985" cy="2331871"/>
          </a:xfrm>
          <a:prstGeom prst="rect">
            <a:avLst/>
          </a:prstGeom>
        </p:spPr>
      </p:pic>
      <p:pic>
        <p:nvPicPr>
          <p:cNvPr id="7" name="Picture 5" descr="Untitled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500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60817" y="776178"/>
            <a:ext cx="989097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GENERAL PRESPECTIVE </a:t>
            </a:r>
            <a:r>
              <a:rPr lang="en-US" sz="2800" b="1" dirty="0"/>
              <a:t>OF DRIVEN </a:t>
            </a:r>
            <a:r>
              <a:rPr lang="en-US" sz="2800" b="1" dirty="0" smtClean="0"/>
              <a:t>PILES</a:t>
            </a:r>
          </a:p>
          <a:p>
            <a:r>
              <a:rPr lang="en-US" sz="2800" b="1" dirty="0" smtClean="0"/>
              <a:t>PILE CAPACITY BY DYNAMIC </a:t>
            </a:r>
            <a:r>
              <a:rPr lang="en-US" sz="2800" b="1" dirty="0"/>
              <a:t>FORMULAE </a:t>
            </a:r>
            <a:endParaRPr lang="en-US" sz="2800" b="1" dirty="0" smtClean="0"/>
          </a:p>
          <a:p>
            <a:r>
              <a:rPr lang="en-US" sz="2800" b="1" dirty="0" smtClean="0"/>
              <a:t>DYNAMIC </a:t>
            </a:r>
            <a:r>
              <a:rPr lang="en-US" sz="2800" b="1" dirty="0"/>
              <a:t>TESTING </a:t>
            </a:r>
            <a:endParaRPr lang="en-US" sz="2800" b="1" dirty="0" smtClean="0"/>
          </a:p>
          <a:p>
            <a:endParaRPr lang="en-US" sz="2800" b="1" u="sng" dirty="0" smtClean="0"/>
          </a:p>
          <a:p>
            <a:r>
              <a:rPr lang="en-US" sz="2800" b="1" u="sng" dirty="0" smtClean="0"/>
              <a:t>FOUNDATION ASSESSMENT</a:t>
            </a:r>
          </a:p>
          <a:p>
            <a:r>
              <a:rPr lang="en-US" sz="2800" b="1" dirty="0" smtClean="0"/>
              <a:t>	</a:t>
            </a:r>
            <a:r>
              <a:rPr lang="en-US" sz="2400" b="1" dirty="0" smtClean="0"/>
              <a:t>DRIVEABILITY ASSESSMENT</a:t>
            </a:r>
          </a:p>
          <a:p>
            <a:r>
              <a:rPr lang="en-US" sz="2400" b="1" dirty="0" smtClean="0"/>
              <a:t>	REVIEW OF FOS BY DYNAMIC FORMULA</a:t>
            </a:r>
          </a:p>
          <a:p>
            <a:r>
              <a:rPr lang="en-US" sz="2400" b="1" dirty="0" smtClean="0"/>
              <a:t>	CAPACITY </a:t>
            </a:r>
            <a:r>
              <a:rPr lang="en-US" sz="2400" b="1" dirty="0"/>
              <a:t>BY STATIC </a:t>
            </a:r>
            <a:r>
              <a:rPr lang="en-US" sz="2400" b="1" dirty="0" smtClean="0"/>
              <a:t>METHODS</a:t>
            </a:r>
          </a:p>
          <a:p>
            <a:r>
              <a:rPr lang="en-US" sz="2400" b="1" dirty="0"/>
              <a:t>	</a:t>
            </a:r>
            <a:r>
              <a:rPr lang="en-IN" sz="2400" b="1" dirty="0"/>
              <a:t>SUMMARY OF STATIC PILE LOAD TEST </a:t>
            </a:r>
            <a:r>
              <a:rPr lang="en-IN" sz="2400" b="1" dirty="0" smtClean="0"/>
              <a:t>RESULTS</a:t>
            </a:r>
            <a:endParaRPr lang="en-US" sz="2400" b="1" dirty="0" smtClean="0"/>
          </a:p>
          <a:p>
            <a:r>
              <a:rPr lang="en-US" sz="2400" b="1" dirty="0" smtClean="0"/>
              <a:t>	NON LINEAR ANALYSIS OF PILES USING GROUP 2014 SOFTWARE</a:t>
            </a:r>
          </a:p>
          <a:p>
            <a:r>
              <a:rPr lang="en-US" sz="2400" b="1" dirty="0" smtClean="0"/>
              <a:t>	PLAXIS ANALYSIS</a:t>
            </a:r>
          </a:p>
          <a:p>
            <a:endParaRPr lang="en-US" sz="2800" b="1" dirty="0" smtClean="0"/>
          </a:p>
          <a:p>
            <a:r>
              <a:rPr lang="en-US" sz="2800" b="1" dirty="0" smtClean="0"/>
              <a:t>SUMMARY AND CONCLUSION</a:t>
            </a:r>
            <a:endParaRPr lang="en-US" sz="4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358395" y="222177"/>
            <a:ext cx="9595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CONTENT</a:t>
            </a:r>
            <a:endParaRPr lang="en-US" sz="4400" b="1" dirty="0"/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037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43" y="0"/>
            <a:ext cx="11051892" cy="6117064"/>
          </a:xfrm>
          <a:prstGeom prst="rect">
            <a:avLst/>
          </a:prstGeom>
        </p:spPr>
      </p:pic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334906" y="6294762"/>
            <a:ext cx="7352433" cy="54336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IN" sz="3600" b="1" dirty="0" smtClean="0"/>
              <a:t>CASE STUDY</a:t>
            </a:r>
            <a:endParaRPr lang="en-IN" sz="3600" b="1" dirty="0"/>
          </a:p>
        </p:txBody>
      </p: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528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6907" y="747873"/>
            <a:ext cx="11270393" cy="6144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Estimate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allowable pile capacity of single pile by static methods and geotechnical information. The factor of safety for static methods shall be 2.5.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(Not done by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contractor)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Based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 the column loads (Service loads), determine number of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piles required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the group.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(Done by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Contractor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thus arrived at various group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configuration)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n-IN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c. Estimate allowable lateral pile capacity -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(Not done by Contractor)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d. Perform installation 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driveability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/Wave Equation analysis –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 done by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Contractor.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e. A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pile group analysis shall be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performed - either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elastic methods or numerical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methods</a:t>
            </a:r>
          </a:p>
          <a:p>
            <a:pPr algn="just">
              <a:lnSpc>
                <a:spcPct val="115000"/>
              </a:lnSpc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both service loads (</a:t>
            </a: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unfactored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verify deformations</a:t>
            </a:r>
          </a:p>
          <a:p>
            <a:pPr algn="just">
              <a:lnSpc>
                <a:spcPct val="115000"/>
              </a:lnSpc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	ultimate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loads (factored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– determine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structural reinforcement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(Not done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 Contractor)</a:t>
            </a:r>
          </a:p>
          <a:p>
            <a:pPr algn="just">
              <a:lnSpc>
                <a:spcPct val="115000"/>
              </a:lnSpc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Perform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initial static vertical load test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(2.5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times the allowable capacity) to confirm the estimated static capacity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(Done by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Contractor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one pile).</a:t>
            </a:r>
            <a:endParaRPr lang="en-I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endParaRPr lang="en-IN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n-IN" b="1" dirty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2290780" y="176293"/>
            <a:ext cx="7620000" cy="3952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alt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 PILE DESIGN GUIDELINES</a:t>
            </a:r>
            <a:endParaRPr lang="en-IN" alt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40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047" y="523982"/>
            <a:ext cx="1127075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n-I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g. Perform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routine static vertical load test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(1.5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times the allowable capacity) to confirm the estimated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static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capacity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(Done by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Contractor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 5 nos of pile).</a:t>
            </a:r>
            <a:endParaRPr lang="en-I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endParaRPr lang="en-US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h. Perform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initial static lateral load test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(2.5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times the allowable capacity) to confirm the estimated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lateral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capacity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(Not Done by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Contractor).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n-I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Perform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routine static lateral load test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(1.5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times the allowable capacity) to confirm the estimated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static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capacity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(Not done by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Contractor).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lphaLcPeriod"/>
            </a:pPr>
            <a:endParaRPr lang="en-I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j.  Perform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pile driving monitoring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 Done by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Contractor).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n-I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k. Perform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re-strike test to estimate long term capacity of driven piles and to ensure there is setup </a:t>
            </a:r>
            <a:endParaRPr lang="en-US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(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i.e. increase in capacity with time) and not relaxation (i.e. decrease in capacity with time) – </a:t>
            </a:r>
            <a:endParaRPr lang="en-US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(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 done by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Contractor)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n-US" b="1" dirty="0" smtClean="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l. Other criteria to satisfy structural requirement (viz., Buckling)- (Not considered by the contractor)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endParaRPr lang="en-I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 In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absence of pile driving monitoring, capacity estimation of driven piles is estimated using </a:t>
            </a:r>
            <a:endParaRPr lang="en-US" b="1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Dynamic </a:t>
            </a:r>
            <a:r>
              <a:rPr lang="en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Formula – </a:t>
            </a:r>
            <a:r>
              <a:rPr lang="en-US" b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(Followed by </a:t>
            </a:r>
            <a:r>
              <a:rPr lang="en-US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Contractor).</a:t>
            </a:r>
            <a:endParaRPr lang="en-IN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1418422" y="221456"/>
            <a:ext cx="7620000" cy="39528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IN" altLang="en-US" sz="33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GENERAL PILE DESIGN GUIDELINES – contd..</a:t>
            </a:r>
            <a:endParaRPr lang="en-IN" altLang="en-US" sz="3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714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08" y="165939"/>
            <a:ext cx="5471387" cy="6381367"/>
          </a:xfrm>
        </p:spPr>
      </p:pic>
      <p:sp>
        <p:nvSpPr>
          <p:cNvPr id="5" name="TextBox 4"/>
          <p:cNvSpPr txBox="1"/>
          <p:nvPr/>
        </p:nvSpPr>
        <p:spPr>
          <a:xfrm>
            <a:off x="3345479" y="165939"/>
            <a:ext cx="63289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200" b="1" u="sng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BOREHOLE POSITION</a:t>
            </a:r>
            <a:endParaRPr lang="en-IN" sz="3200" b="1" u="sng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252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7" y="791830"/>
            <a:ext cx="5582235" cy="4597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Content Placeholder 1"/>
          <p:cNvSpPr>
            <a:spLocks noGrp="1"/>
          </p:cNvSpPr>
          <p:nvPr>
            <p:ph idx="1"/>
          </p:nvPr>
        </p:nvSpPr>
        <p:spPr>
          <a:xfrm>
            <a:off x="3079874" y="5757945"/>
            <a:ext cx="7620000" cy="39528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IN" altLang="en-US" sz="3300" b="1"/>
              <a:t>PILE CAPACITY BY STATIC LOAD TEST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901" y="1206583"/>
            <a:ext cx="5546491" cy="418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57023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Title 1"/>
          <p:cNvSpPr>
            <a:spLocks noGrp="1"/>
          </p:cNvSpPr>
          <p:nvPr>
            <p:ph type="title"/>
          </p:nvPr>
        </p:nvSpPr>
        <p:spPr>
          <a:xfrm>
            <a:off x="1646238" y="0"/>
            <a:ext cx="8247062" cy="1036638"/>
          </a:xfrm>
        </p:spPr>
        <p:txBody>
          <a:bodyPr/>
          <a:lstStyle/>
          <a:p>
            <a:r>
              <a:rPr lang="en-IN" alt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IN" altLang="en-US" sz="2400" b="1" u="sng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INTENSIVE</a:t>
            </a:r>
            <a:r>
              <a:rPr lang="en-IN" alt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SITE INVESTIGATION FOR TALL STRUCTURES</a:t>
            </a:r>
            <a:endParaRPr lang="en-IN" alt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8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060450"/>
            <a:ext cx="31686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75" y="1082676"/>
            <a:ext cx="362585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12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13" y="1928385"/>
            <a:ext cx="6468530" cy="357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203" y="936000"/>
            <a:ext cx="4918432" cy="5736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Title 1"/>
          <p:cNvSpPr>
            <a:spLocks noGrp="1"/>
          </p:cNvSpPr>
          <p:nvPr>
            <p:ph type="title"/>
          </p:nvPr>
        </p:nvSpPr>
        <p:spPr>
          <a:xfrm>
            <a:off x="1646238" y="0"/>
            <a:ext cx="8247062" cy="1036638"/>
          </a:xfrm>
        </p:spPr>
        <p:txBody>
          <a:bodyPr/>
          <a:lstStyle/>
          <a:p>
            <a:r>
              <a:rPr lang="en-IN" alt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IN" altLang="en-US" sz="2400" b="1" u="sng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INTENSIVE ?</a:t>
            </a:r>
            <a:r>
              <a:rPr lang="en-IN" alt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SITE INVESTIGATION FOR TALL STRUCTURES</a:t>
            </a:r>
            <a:endParaRPr lang="en-IN" altLang="en-US" sz="24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86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82485" y="24893"/>
            <a:ext cx="4816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ln w="0"/>
                <a:latin typeface="Arial Black" panose="020B0A04020102020204" pitchFamily="34" charset="0"/>
              </a:rPr>
              <a:t>SOIL STRATIGRAPHY</a:t>
            </a:r>
            <a:endParaRPr lang="en-IN" sz="2000" b="1" dirty="0">
              <a:ln w="0"/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25003"/>
            <a:ext cx="12394784" cy="6432706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1725767" y="3534534"/>
            <a:ext cx="9865217" cy="1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725768" y="4165600"/>
            <a:ext cx="9865217" cy="2003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51809" y="4816699"/>
            <a:ext cx="9865217" cy="11447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3955550" y="3164440"/>
            <a:ext cx="3000053" cy="1119884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984" y="443359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943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8769689"/>
              </p:ext>
            </p:extLst>
          </p:nvPr>
        </p:nvGraphicFramePr>
        <p:xfrm>
          <a:off x="1097279" y="674369"/>
          <a:ext cx="10058400" cy="61698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32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64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8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4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420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223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399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Depth (m) 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Delta Depth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 N -  Measured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Unit weight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Effective </a:t>
                      </a:r>
                      <a:r>
                        <a:rPr lang="en-IN" sz="1400" b="1" u="none" strike="noStrike" dirty="0">
                          <a:effectLst/>
                        </a:rPr>
                        <a:t>overburden pressure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correction factor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N Corrected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7.38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1.873389698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11.07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1.737799429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14.76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1.641596601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18.45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1.566975891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22.14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1.506006332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7.5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27.675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1.431385622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33.21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1.370416062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10.5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38.295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1.3227737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43.38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1.281080145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13.5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48.465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1.24401337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53.55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1.210648301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18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63.72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1.152500756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21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3.7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73.89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1.102982133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24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10.5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105.06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0.985286301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27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10.5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136.23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0.898403074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30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10.5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167.4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0.829501397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33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10.5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198.57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0.772399597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36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10.5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230.04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0.72320451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13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39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10.5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261.51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0.680327105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42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19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10.5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292.98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0.642327856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45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20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10.5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324.45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0.608209307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48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8.9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351.12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0.581792309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51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19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10.5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382.59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0.553088214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54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18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10.5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414.06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0.526654373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>
                          <a:effectLst/>
                        </a:rPr>
                        <a:t>57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50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10.5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445.53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0.502157843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25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297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60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38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effectLst/>
                        </a:rPr>
                        <a:t>8.2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469.8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>
                          <a:effectLst/>
                        </a:rPr>
                        <a:t>0.484420077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IN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19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97279" y="0"/>
            <a:ext cx="959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BH - 1</a:t>
            </a:r>
            <a:endParaRPr lang="en-US" sz="3200" b="1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4370592" y="1111804"/>
            <a:ext cx="10633" cy="2647507"/>
          </a:xfrm>
          <a:prstGeom prst="straightConnector1">
            <a:avLst/>
          </a:prstGeom>
          <a:ln w="41275">
            <a:headEnd type="triangle" w="lg" len="med"/>
            <a:tailEnd type="triangle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6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510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1094298"/>
              </p:ext>
            </p:extLst>
          </p:nvPr>
        </p:nvGraphicFramePr>
        <p:xfrm>
          <a:off x="835341" y="479040"/>
          <a:ext cx="10457498" cy="63904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39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54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5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05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40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19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9069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Depth (m) 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Delta Depth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Observed N value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Unit weight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Effective </a:t>
                      </a:r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overburden pressure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correction factor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 N - Corrected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3.19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2.153874271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6.38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1.922081174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9.57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1.786490905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12.76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1.690288077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15.95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1.615667367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19.14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1.554697808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7.5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23.925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1.480077098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28.71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1.419107538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10.5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33.495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1.36755851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12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38.28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1.322904711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13.5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43.065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1.283517269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47.85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1.248284001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18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57.42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1.187314442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66.99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1.135765414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24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3.2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76.56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1.091111615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5.8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93.93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1.022733768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2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5.8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111.3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0.96599182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5.8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128.67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0.917495575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36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5.8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146.04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0.875149792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39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5.8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163.41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0.837568552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5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10.1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193.68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0.780737819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21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10.1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223.95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0.732176775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73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48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37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10.1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254.22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0.689781617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10.1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284.49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0.652161503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33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54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10.1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314.76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0.618348853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57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10.1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345.03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0.587643316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29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03488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10.1</a:t>
                      </a:r>
                      <a:endParaRPr lang="en-IN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415.66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chemeClr val="tx1"/>
                          </a:solidFill>
                          <a:effectLst/>
                        </a:rPr>
                        <a:t>0.525364657</a:t>
                      </a:r>
                      <a:endParaRPr lang="en-IN" sz="14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26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252" marR="7252" marT="725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097279" y="-105735"/>
            <a:ext cx="9595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/>
              <a:t>BH - 4</a:t>
            </a:r>
            <a:endParaRPr lang="en-US" sz="3200" b="1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4225159" y="956319"/>
            <a:ext cx="19434" cy="3489558"/>
          </a:xfrm>
          <a:prstGeom prst="straightConnector1">
            <a:avLst/>
          </a:prstGeom>
          <a:ln w="41275">
            <a:headEnd type="triangle" w="lg" len="med"/>
            <a:tailEnd type="triangle" w="lg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7282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773108" y="603689"/>
            <a:ext cx="9037667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810895" algn="l"/>
              </a:tabLst>
            </a:pPr>
            <a:r>
              <a:rPr lang="en-IN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CAPACITY OF PILES BY LINEAR </a:t>
            </a:r>
            <a:r>
              <a:rPr lang="en-IN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EXTRAPOLATION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810895" algn="l"/>
              </a:tabLst>
            </a:pPr>
            <a:r>
              <a:rPr lang="en-IN" sz="2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(As per the Geotechnical report)</a:t>
            </a:r>
            <a:endParaRPr lang="en-IN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087343"/>
              </p:ext>
            </p:extLst>
          </p:nvPr>
        </p:nvGraphicFramePr>
        <p:xfrm>
          <a:off x="2021632" y="2112543"/>
          <a:ext cx="7668906" cy="38783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61246">
                  <a:extLst>
                    <a:ext uri="{9D8B030D-6E8A-4147-A177-3AD203B41FA5}">
                      <a16:colId xmlns:a16="http://schemas.microsoft.com/office/drawing/2014/main" val="1832916085"/>
                    </a:ext>
                  </a:extLst>
                </a:gridCol>
                <a:gridCol w="2185275">
                  <a:extLst>
                    <a:ext uri="{9D8B030D-6E8A-4147-A177-3AD203B41FA5}">
                      <a16:colId xmlns:a16="http://schemas.microsoft.com/office/drawing/2014/main" val="3462691172"/>
                    </a:ext>
                  </a:extLst>
                </a:gridCol>
                <a:gridCol w="3022385">
                  <a:extLst>
                    <a:ext uri="{9D8B030D-6E8A-4147-A177-3AD203B41FA5}">
                      <a16:colId xmlns:a16="http://schemas.microsoft.com/office/drawing/2014/main" val="1822596658"/>
                    </a:ext>
                  </a:extLst>
                </a:gridCol>
              </a:tblGrid>
              <a:tr h="8580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(cm)</a:t>
                      </a:r>
                      <a:endParaRPr lang="en-IN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capacity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(MT)</a:t>
                      </a:r>
                      <a:endParaRPr lang="en-IN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endParaRPr lang="en-IN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960849"/>
                  </a:ext>
                </a:extLst>
              </a:tr>
              <a:tr h="10141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(400mm x 400mm)</a:t>
                      </a:r>
                      <a:endParaRPr lang="en-IN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Linearly interpolated </a:t>
                      </a:r>
                      <a:endParaRPr lang="en-IN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1153013"/>
                  </a:ext>
                </a:extLst>
              </a:tr>
              <a:tr h="4385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en-IN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</a:t>
                      </a:r>
                      <a:endParaRPr lang="en-IN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 provided in the </a:t>
                      </a:r>
                      <a:r>
                        <a:rPr lang="en-IN" sz="18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Geotech</a:t>
                      </a: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report</a:t>
                      </a:r>
                      <a:endParaRPr lang="en-IN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426906"/>
                  </a:ext>
                </a:extLst>
              </a:tr>
              <a:tr h="4385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n-IN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</a:t>
                      </a:r>
                      <a:endParaRPr lang="en-IN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492700"/>
                  </a:ext>
                </a:extLst>
              </a:tr>
              <a:tr h="6905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lang="en-IN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144</a:t>
                      </a:r>
                      <a:endParaRPr lang="en-IN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5046488"/>
                  </a:ext>
                </a:extLst>
              </a:tr>
              <a:tr h="4385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lang="en-IN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</a:t>
                      </a:r>
                      <a:endParaRPr lang="en-IN" sz="1800" b="1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IN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Linearly interpolated</a:t>
                      </a:r>
                      <a:endParaRPr lang="en-IN" sz="18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tint val="20000"/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860933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2459421" y="5402316"/>
            <a:ext cx="7231117" cy="5885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Rounded Rectangle 3"/>
          <p:cNvSpPr/>
          <p:nvPr/>
        </p:nvSpPr>
        <p:spPr>
          <a:xfrm>
            <a:off x="2196662" y="2974428"/>
            <a:ext cx="7493876" cy="966951"/>
          </a:xfrm>
          <a:prstGeom prst="round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9917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8514" y="2679662"/>
            <a:ext cx="2862491" cy="1325563"/>
          </a:xfrm>
        </p:spPr>
        <p:txBody>
          <a:bodyPr/>
          <a:lstStyle/>
          <a:p>
            <a:r>
              <a:rPr lang="en-IN" dirty="0" smtClean="0"/>
              <a:t>IS - Method</a:t>
            </a:r>
            <a:endParaRPr lang="en-IN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1647837"/>
              </p:ext>
            </p:extLst>
          </p:nvPr>
        </p:nvGraphicFramePr>
        <p:xfrm>
          <a:off x="3236686" y="365125"/>
          <a:ext cx="6087618" cy="6492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3832560" y="151806"/>
            <a:ext cx="5325954" cy="213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 smtClean="0"/>
              <a:t>Ultimate Pile Capacity – MT - (900mm  Dia)</a:t>
            </a:r>
            <a:endParaRPr lang="en-IN" sz="2000" b="1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 rot="16200000">
            <a:off x="2028458" y="3502601"/>
            <a:ext cx="2031166" cy="385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 smtClean="0"/>
              <a:t>Penetration, m</a:t>
            </a:r>
            <a:endParaRPr lang="en-IN" sz="2000" b="1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84800" y="769257"/>
            <a:ext cx="0" cy="452845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/>
          <p:cNvSpPr txBox="1">
            <a:spLocks/>
          </p:cNvSpPr>
          <p:nvPr/>
        </p:nvSpPr>
        <p:spPr>
          <a:xfrm>
            <a:off x="3832560" y="1215315"/>
            <a:ext cx="1729273" cy="1498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1600" b="1" dirty="0" smtClean="0">
                <a:latin typeface="+mn-lt"/>
              </a:rPr>
              <a:t>240T x 2.5 = 600T</a:t>
            </a:r>
            <a:endParaRPr lang="en-IN" sz="1600" b="1" dirty="0"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832560" y="5297714"/>
            <a:ext cx="155224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 flipV="1">
            <a:off x="3832560" y="4262907"/>
            <a:ext cx="1552240" cy="1287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/>
          <p:cNvSpPr txBox="1">
            <a:spLocks/>
          </p:cNvSpPr>
          <p:nvPr/>
        </p:nvSpPr>
        <p:spPr>
          <a:xfrm>
            <a:off x="9289292" y="5154848"/>
            <a:ext cx="28624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Initial assumed penetration of 55m is in order</a:t>
            </a: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28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pramod\Desktop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-635"/>
            <a:ext cx="5524500" cy="68592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84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455" y="244506"/>
            <a:ext cx="5707743" cy="420914"/>
          </a:xfrm>
        </p:spPr>
        <p:txBody>
          <a:bodyPr>
            <a:noAutofit/>
          </a:bodyPr>
          <a:lstStyle/>
          <a:p>
            <a:r>
              <a:rPr lang="en-IN" b="1" dirty="0" smtClean="0"/>
              <a:t>STRUCTURAL CAPACITY</a:t>
            </a:r>
            <a:endParaRPr lang="en-IN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27314"/>
            <a:ext cx="10831286" cy="5349649"/>
          </a:xfrm>
        </p:spPr>
        <p:txBody>
          <a:bodyPr/>
          <a:lstStyle/>
          <a:p>
            <a:r>
              <a:rPr lang="en-IN" sz="2200" b="1" dirty="0" smtClean="0">
                <a:cs typeface="Times New Roman" panose="02020603050405020304" pitchFamily="18" charset="0"/>
              </a:rPr>
              <a:t>As per IS 456:2000, Structural capacity is calculated as:</a:t>
            </a:r>
          </a:p>
          <a:p>
            <a:pPr marL="0" indent="0">
              <a:buNone/>
            </a:pPr>
            <a:r>
              <a:rPr lang="en-IN" dirty="0" smtClean="0"/>
              <a:t>	</a:t>
            </a:r>
            <a:endParaRPr lang="en-IN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770" y="1356033"/>
            <a:ext cx="6085115" cy="39198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5790" y="5192078"/>
            <a:ext cx="1053392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200" b="1" dirty="0" smtClean="0">
                <a:cs typeface="Times New Roman" panose="02020603050405020304" pitchFamily="18" charset="0"/>
              </a:rPr>
              <a:t>For 4 nos. of 25mm diameter bars, the computed structural capacity is 180 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200" b="1" dirty="0"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sz="2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The allowable capacity specified by CONTRACTOR is same as  the structural capacity, which is 3 times the geotechnical capacity</a:t>
            </a:r>
          </a:p>
          <a:p>
            <a:endParaRPr lang="en-IN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76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361941"/>
              </p:ext>
            </p:extLst>
          </p:nvPr>
        </p:nvGraphicFramePr>
        <p:xfrm>
          <a:off x="388882" y="1450429"/>
          <a:ext cx="11624442" cy="48242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713187">
                  <a:extLst>
                    <a:ext uri="{9D8B030D-6E8A-4147-A177-3AD203B41FA5}">
                      <a16:colId xmlns:a16="http://schemas.microsoft.com/office/drawing/2014/main" val="3268544866"/>
                    </a:ext>
                  </a:extLst>
                </a:gridCol>
                <a:gridCol w="2249214">
                  <a:extLst>
                    <a:ext uri="{9D8B030D-6E8A-4147-A177-3AD203B41FA5}">
                      <a16:colId xmlns:a16="http://schemas.microsoft.com/office/drawing/2014/main" val="221785739"/>
                    </a:ext>
                  </a:extLst>
                </a:gridCol>
                <a:gridCol w="3058510">
                  <a:extLst>
                    <a:ext uri="{9D8B030D-6E8A-4147-A177-3AD203B41FA5}">
                      <a16:colId xmlns:a16="http://schemas.microsoft.com/office/drawing/2014/main" val="4214896261"/>
                    </a:ext>
                  </a:extLst>
                </a:gridCol>
                <a:gridCol w="4603531">
                  <a:extLst>
                    <a:ext uri="{9D8B030D-6E8A-4147-A177-3AD203B41FA5}">
                      <a16:colId xmlns:a16="http://schemas.microsoft.com/office/drawing/2014/main" val="3141642085"/>
                    </a:ext>
                  </a:extLst>
                </a:gridCol>
              </a:tblGrid>
              <a:tr h="1060163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699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Penetration </a:t>
                      </a:r>
                      <a:endParaRPr lang="en-US" sz="24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3820" marR="8699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endParaRPr lang="en-US" sz="2400" b="1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83820" marR="8699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m)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7810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Piles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Remarks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528408"/>
                  </a:ext>
                </a:extLst>
              </a:tr>
              <a:tr h="720708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97155" algn="ctr">
                        <a:lnSpc>
                          <a:spcPct val="107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PRECAST PILE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3820" marR="85090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35 m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7683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641524"/>
                  </a:ext>
                </a:extLst>
              </a:tr>
              <a:tr h="980865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8636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35m - 45m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26110" marR="107950" indent="-511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Most of the Piles </a:t>
                      </a:r>
                    </a:p>
                    <a:p>
                      <a:pPr marL="626110" marR="107950" indent="-51117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terminated at 40 to 44m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688010"/>
                  </a:ext>
                </a:extLst>
              </a:tr>
              <a:tr h="103125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3820" marR="86360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45m - 55m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7683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0486105"/>
                  </a:ext>
                </a:extLst>
              </a:tr>
              <a:tr h="103125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83820" marR="8445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IN" sz="2400" b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&gt;55m</a:t>
                      </a:r>
                      <a:endParaRPr lang="en-IN" sz="2400" b="1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6835" marR="76835" algn="ctr">
                        <a:lnSpc>
                          <a:spcPts val="137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24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IN" sz="24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0613167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060026" y="669091"/>
            <a:ext cx="8744607" cy="46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07000"/>
              </a:lnSpc>
              <a:spcAft>
                <a:spcPts val="800"/>
              </a:spcAft>
            </a:pPr>
            <a:r>
              <a:rPr lang="en-IN" sz="2400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Number of Piles terminated at Various Penetrations</a:t>
            </a:r>
            <a:endParaRPr lang="en-I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66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863" y="0"/>
            <a:ext cx="973137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 txBox="1">
            <a:spLocks/>
          </p:cNvSpPr>
          <p:nvPr/>
        </p:nvSpPr>
        <p:spPr bwMode="auto">
          <a:xfrm>
            <a:off x="3033880" y="526256"/>
            <a:ext cx="571500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Aft>
                <a:spcPct val="0"/>
              </a:spcAft>
              <a:buNone/>
              <a:defRPr/>
            </a:pPr>
            <a:r>
              <a:rPr lang="en-IN" altLang="en-US" sz="2475" b="1" dirty="0">
                <a:solidFill>
                  <a:prstClr val="black"/>
                </a:solidFill>
              </a:rPr>
              <a:t>PILE CAPACITY</a:t>
            </a:r>
          </a:p>
          <a:p>
            <a:pPr eaLnBrk="0" fontAlgn="base" hangingPunct="0">
              <a:spcAft>
                <a:spcPct val="0"/>
              </a:spcAft>
              <a:buNone/>
              <a:defRPr/>
            </a:pPr>
            <a:endParaRPr lang="en-IN" altLang="en-US" sz="2475" b="1" dirty="0">
              <a:solidFill>
                <a:prstClr val="black"/>
              </a:solidFill>
            </a:endParaRPr>
          </a:p>
          <a:p>
            <a:pPr eaLnBrk="0" fontAlgn="base" hangingPunct="0">
              <a:spcAft>
                <a:spcPct val="0"/>
              </a:spcAft>
              <a:buNone/>
              <a:defRPr/>
            </a:pPr>
            <a:endParaRPr lang="en-IN" altLang="en-US" sz="2475" b="1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161" y="1485901"/>
            <a:ext cx="9866447" cy="402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1"/>
          <p:cNvSpPr txBox="1">
            <a:spLocks/>
          </p:cNvSpPr>
          <p:nvPr/>
        </p:nvSpPr>
        <p:spPr bwMode="auto">
          <a:xfrm>
            <a:off x="2495550" y="5408614"/>
            <a:ext cx="7113588" cy="35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IN" alt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Ref: US Department of Transportation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IN" altLang="en-US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Publication No. FWHA NH-05-042, </a:t>
            </a:r>
          </a:p>
          <a:p>
            <a:pPr eaLnBrk="0" fontAlgn="base" hangingPunct="0">
              <a:spcAft>
                <a:spcPct val="0"/>
              </a:spcAft>
              <a:buNone/>
            </a:pPr>
            <a:endParaRPr lang="en-IN" altLang="en-US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988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862806" y="3168376"/>
            <a:ext cx="244699" cy="2318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62806" y="3627223"/>
            <a:ext cx="244699" cy="231819"/>
          </a:xfrm>
          <a:prstGeom prst="rect">
            <a:avLst/>
          </a:prstGeom>
          <a:solidFill>
            <a:srgbClr val="FD8A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33C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62808" y="4046942"/>
            <a:ext cx="244699" cy="231819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33CC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62808" y="4466661"/>
            <a:ext cx="244699" cy="231819"/>
          </a:xfrm>
          <a:prstGeom prst="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33C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27819" y="3118348"/>
            <a:ext cx="305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UPTO 35 M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27819" y="3622604"/>
            <a:ext cx="305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 TO 45 M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227819" y="4033412"/>
            <a:ext cx="305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45 TO 55 M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27819" y="4428681"/>
            <a:ext cx="305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ABOVE 55 M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647" y="22750"/>
            <a:ext cx="6739487" cy="6806749"/>
          </a:xfr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54110" y="0"/>
            <a:ext cx="9323231" cy="523517"/>
          </a:xfrm>
        </p:spPr>
        <p:txBody>
          <a:bodyPr>
            <a:normAutofit/>
          </a:bodyPr>
          <a:lstStyle/>
          <a:p>
            <a:pPr algn="ctr"/>
            <a:r>
              <a:rPr lang="en-IN" sz="2000" b="1" u="sng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PILE POSITIONS</a:t>
            </a:r>
            <a:endParaRPr lang="en-IN" sz="2000" b="1" u="sng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910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110" y="0"/>
            <a:ext cx="9323231" cy="523517"/>
          </a:xfrm>
        </p:spPr>
        <p:txBody>
          <a:bodyPr>
            <a:normAutofit/>
          </a:bodyPr>
          <a:lstStyle/>
          <a:p>
            <a:pPr algn="ctr"/>
            <a:r>
              <a:rPr lang="en-IN" sz="2000" b="1" u="sng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PILE POSITIONS</a:t>
            </a:r>
            <a:endParaRPr lang="en-IN" sz="2000" b="1" u="sng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255" y="422871"/>
            <a:ext cx="6259784" cy="6317745"/>
          </a:xfrm>
        </p:spPr>
      </p:pic>
      <p:sp>
        <p:nvSpPr>
          <p:cNvPr id="9" name="Flowchart: Connector 8"/>
          <p:cNvSpPr/>
          <p:nvPr/>
        </p:nvSpPr>
        <p:spPr>
          <a:xfrm>
            <a:off x="9040968" y="3979571"/>
            <a:ext cx="302654" cy="231819"/>
          </a:xfrm>
          <a:prstGeom prst="flowChartConnector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/>
          <p:cNvSpPr txBox="1"/>
          <p:nvPr/>
        </p:nvSpPr>
        <p:spPr>
          <a:xfrm>
            <a:off x="9416602" y="3543766"/>
            <a:ext cx="2751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PRECAST PILES UPTO 35 M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16602" y="3941591"/>
            <a:ext cx="2751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BOREHOLES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069945" y="3581744"/>
            <a:ext cx="244699" cy="2318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05" y="523517"/>
            <a:ext cx="2378391" cy="2773956"/>
          </a:xfrm>
          <a:prstGeom prst="rect">
            <a:avLst/>
          </a:prstGeom>
        </p:spPr>
      </p:pic>
      <p:pic>
        <p:nvPicPr>
          <p:cNvPr id="13" name="Picture 5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0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26" y="51593"/>
            <a:ext cx="6671630" cy="6735170"/>
          </a:xfrm>
        </p:spPr>
      </p:pic>
      <p:sp>
        <p:nvSpPr>
          <p:cNvPr id="6" name="Rectangle 5"/>
          <p:cNvSpPr/>
          <p:nvPr/>
        </p:nvSpPr>
        <p:spPr>
          <a:xfrm>
            <a:off x="8863883" y="3419178"/>
            <a:ext cx="244699" cy="231819"/>
          </a:xfrm>
          <a:prstGeom prst="rect">
            <a:avLst/>
          </a:prstGeom>
          <a:solidFill>
            <a:srgbClr val="FD8A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Flowchart: Connector 7"/>
          <p:cNvSpPr/>
          <p:nvPr/>
        </p:nvSpPr>
        <p:spPr>
          <a:xfrm>
            <a:off x="8863883" y="3902297"/>
            <a:ext cx="302654" cy="231819"/>
          </a:xfrm>
          <a:prstGeom prst="flowChartConnector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TextBox 8"/>
          <p:cNvSpPr txBox="1"/>
          <p:nvPr/>
        </p:nvSpPr>
        <p:spPr>
          <a:xfrm>
            <a:off x="9137560" y="3381198"/>
            <a:ext cx="305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PRECAST PILES UPTO 35 TO 45 M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66537" y="3864317"/>
            <a:ext cx="2751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BOREHOLES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94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900" y="119062"/>
            <a:ext cx="6676656" cy="6738938"/>
          </a:xfrm>
        </p:spPr>
      </p:pic>
      <p:sp>
        <p:nvSpPr>
          <p:cNvPr id="5" name="Rectangle 4"/>
          <p:cNvSpPr/>
          <p:nvPr/>
        </p:nvSpPr>
        <p:spPr>
          <a:xfrm>
            <a:off x="8863883" y="3419178"/>
            <a:ext cx="244699" cy="231819"/>
          </a:xfrm>
          <a:prstGeom prst="rect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33CC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8863883" y="3902297"/>
            <a:ext cx="302654" cy="231819"/>
          </a:xfrm>
          <a:prstGeom prst="flowChart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9166537" y="3381198"/>
            <a:ext cx="305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PRECAST PILES UPTO 45 TO 55 M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66537" y="3902297"/>
            <a:ext cx="2751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BOREHOLES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4110" y="0"/>
            <a:ext cx="9323231" cy="523517"/>
          </a:xfrm>
        </p:spPr>
        <p:txBody>
          <a:bodyPr>
            <a:normAutofit/>
          </a:bodyPr>
          <a:lstStyle/>
          <a:p>
            <a:pPr algn="ctr"/>
            <a:r>
              <a:rPr lang="en-IN" sz="2000" b="1" u="sng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PILE POSITIONS</a:t>
            </a:r>
            <a:endParaRPr lang="en-IN" sz="2000" b="1" u="sng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872" y="64821"/>
            <a:ext cx="6683774" cy="6708714"/>
          </a:xfrm>
        </p:spPr>
      </p:pic>
      <p:sp>
        <p:nvSpPr>
          <p:cNvPr id="5" name="Rectangle 4"/>
          <p:cNvSpPr/>
          <p:nvPr/>
        </p:nvSpPr>
        <p:spPr>
          <a:xfrm>
            <a:off x="8863883" y="3419178"/>
            <a:ext cx="244699" cy="231819"/>
          </a:xfrm>
          <a:prstGeom prst="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rgbClr val="FF33CC"/>
              </a:solidFill>
            </a:endParaRPr>
          </a:p>
        </p:txBody>
      </p:sp>
      <p:sp>
        <p:nvSpPr>
          <p:cNvPr id="6" name="Flowchart: Connector 5"/>
          <p:cNvSpPr/>
          <p:nvPr/>
        </p:nvSpPr>
        <p:spPr>
          <a:xfrm>
            <a:off x="8863883" y="3902295"/>
            <a:ext cx="302654" cy="231819"/>
          </a:xfrm>
          <a:prstGeom prst="flowChartConnector">
            <a:avLst/>
          </a:prstGeom>
          <a:solidFill>
            <a:srgbClr val="FF33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9137560" y="3381198"/>
            <a:ext cx="3054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PRECAST PILES ABOVE 55 M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166537" y="3864317"/>
            <a:ext cx="2751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BOREHOLES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4110" y="0"/>
            <a:ext cx="9323231" cy="523517"/>
          </a:xfrm>
        </p:spPr>
        <p:txBody>
          <a:bodyPr>
            <a:normAutofit/>
          </a:bodyPr>
          <a:lstStyle/>
          <a:p>
            <a:pPr algn="ctr"/>
            <a:r>
              <a:rPr lang="en-IN" sz="2000" b="1" u="sng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PILE POSITIONS</a:t>
            </a:r>
            <a:endParaRPr lang="en-IN" sz="2000" b="1" u="sng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49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057" y="0"/>
            <a:ext cx="9158514" cy="6829359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9434286" y="4934857"/>
            <a:ext cx="624114" cy="49348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864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30" y="0"/>
            <a:ext cx="9108446" cy="6727493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8708571" y="3628571"/>
            <a:ext cx="1422400" cy="1175658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634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26989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334" y="716333"/>
            <a:ext cx="9668612" cy="532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2914799" y="6065838"/>
            <a:ext cx="7489825" cy="792162"/>
          </a:xfrm>
        </p:spPr>
        <p:txBody>
          <a:bodyPr>
            <a:normAutofit fontScale="90000"/>
          </a:bodyPr>
          <a:lstStyle/>
          <a:p>
            <a:r>
              <a:rPr lang="en-US" altLang="en-US" sz="2800" b="1" dirty="0">
                <a:latin typeface="Arial" panose="020B0604020202020204" pitchFamily="34" charset="0"/>
              </a:rPr>
              <a:t>CHARITY HOSPITAL AT NEW ORLEANS </a:t>
            </a:r>
            <a:br>
              <a:rPr lang="en-US" altLang="en-US" sz="2800" b="1" dirty="0">
                <a:latin typeface="Arial" panose="020B0604020202020204" pitchFamily="34" charset="0"/>
              </a:rPr>
            </a:br>
            <a:r>
              <a:rPr lang="en-US" altLang="en-US" sz="2800" b="1" dirty="0">
                <a:latin typeface="Arial" panose="020B0604020202020204" pitchFamily="34" charset="0"/>
              </a:rPr>
              <a:t>TERZAGHI AND PECK ( 1967 )</a:t>
            </a:r>
            <a:r>
              <a:rPr lang="en-US" altLang="en-US" sz="4000" b="1" dirty="0"/>
              <a:t> </a:t>
            </a:r>
          </a:p>
        </p:txBody>
      </p:sp>
      <p:sp>
        <p:nvSpPr>
          <p:cNvPr id="59396" name="Title 1"/>
          <p:cNvSpPr txBox="1">
            <a:spLocks/>
          </p:cNvSpPr>
          <p:nvPr/>
        </p:nvSpPr>
        <p:spPr bwMode="auto">
          <a:xfrm>
            <a:off x="2038406" y="162890"/>
            <a:ext cx="6084887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4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Deeper Depth of Investigation</a:t>
            </a:r>
            <a:r>
              <a:rPr lang="en-US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09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7254" y="993561"/>
            <a:ext cx="10821678" cy="5365489"/>
          </a:xfrm>
        </p:spPr>
        <p:txBody>
          <a:bodyPr>
            <a:normAutofit fontScale="62500" lnSpcReduction="20000"/>
          </a:bodyPr>
          <a:lstStyle/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 4A Column</a:t>
            </a:r>
          </a:p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Pile No: 648 - 39.7 m                                  BH-4 </a:t>
            </a:r>
          </a:p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Pile No: 649 -54.9 m      </a:t>
            </a: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At 45 m Sand layer is present, terminated the piles at 39.7m</a:t>
            </a:r>
          </a:p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Pile No: 650 -45.2 </a:t>
            </a: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Pile No: 651 -44.7 m</a:t>
            </a:r>
          </a:p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IN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 5A Column	</a:t>
            </a: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BH-1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Pile No: 236 – 32.1 m	At 52 m Sand layer is present, terminated the piles at 32.1m</a:t>
            </a:r>
          </a:p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Pile No: 237 – 65.1 </a:t>
            </a: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IN" b="1" dirty="0" smtClean="0">
                <a:latin typeface="Arial" panose="020B0604020202020204" pitchFamily="34" charset="0"/>
                <a:cs typeface="Arial" panose="020B0604020202020204" pitchFamily="34" charset="0"/>
                <a:hlinkClick r:id="rId2" action="ppaction://hlinkfile"/>
              </a:rPr>
              <a:t>Soil Test.pdf</a:t>
            </a:r>
            <a:endParaRPr lang="en-IN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Pile No: 238 -76.7m</a:t>
            </a:r>
          </a:p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Pile No: 239 -40.2 m</a:t>
            </a:r>
          </a:p>
          <a:p>
            <a:r>
              <a:rPr lang="en-IN" b="1" dirty="0">
                <a:latin typeface="Arial" panose="020B0604020202020204" pitchFamily="34" charset="0"/>
                <a:cs typeface="Arial" panose="020B0604020202020204" pitchFamily="34" charset="0"/>
              </a:rPr>
              <a:t>Pile No: 240 -42.4 m</a:t>
            </a:r>
          </a:p>
          <a:p>
            <a:r>
              <a:rPr lang="en-IN" dirty="0"/>
              <a:t> </a:t>
            </a:r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18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0552" y="-123032"/>
            <a:ext cx="6270714" cy="8248651"/>
          </a:xfrm>
          <a:prstGeom prst="rect">
            <a:avLst/>
          </a:prstGeom>
        </p:spPr>
      </p:pic>
      <p:sp>
        <p:nvSpPr>
          <p:cNvPr id="5" name="Flowchart: Process 4"/>
          <p:cNvSpPr/>
          <p:nvPr/>
        </p:nvSpPr>
        <p:spPr>
          <a:xfrm>
            <a:off x="3100552" y="4866290"/>
            <a:ext cx="4235669" cy="515007"/>
          </a:xfrm>
          <a:prstGeom prst="flowChartProcess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57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1"/>
          <p:cNvSpPr>
            <a:spLocks noGrp="1"/>
          </p:cNvSpPr>
          <p:nvPr>
            <p:ph idx="1"/>
          </p:nvPr>
        </p:nvSpPr>
        <p:spPr>
          <a:xfrm>
            <a:off x="2819400" y="2967038"/>
            <a:ext cx="7620000" cy="3937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IN" altLang="en-US" sz="3300" b="1"/>
              <a:t>DRIVEN PILES</a:t>
            </a:r>
          </a:p>
          <a:p>
            <a:pPr marL="0" indent="0">
              <a:buNone/>
            </a:pPr>
            <a:endParaRPr lang="en-IN" altLang="en-US" sz="3300" b="1"/>
          </a:p>
          <a:p>
            <a:pPr marL="0" indent="0">
              <a:buNone/>
            </a:pPr>
            <a:endParaRPr lang="en-IN" altLang="en-US" sz="3300" b="1"/>
          </a:p>
        </p:txBody>
      </p:sp>
      <p:pic>
        <p:nvPicPr>
          <p:cNvPr id="12291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2582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404" y="0"/>
            <a:ext cx="5547181" cy="6992889"/>
          </a:xfrm>
          <a:prstGeom prst="rect">
            <a:avLst/>
          </a:prstGeom>
        </p:spPr>
      </p:pic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038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714" y="0"/>
            <a:ext cx="5063700" cy="6424776"/>
          </a:xfrm>
          <a:prstGeom prst="rect">
            <a:avLst/>
          </a:prstGeom>
        </p:spPr>
      </p:pic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31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14008" y="2787153"/>
            <a:ext cx="11977992" cy="530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b="1" dirty="0" smtClean="0"/>
              <a:t>SUMMARY OF STATIC PILE LOAD TEST RESULTS</a:t>
            </a:r>
            <a:endParaRPr lang="en-IN" b="1" dirty="0"/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7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863955" y="850008"/>
          <a:ext cx="10894455" cy="587276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17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4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12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422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252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185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5647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449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703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Pile No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Agency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Project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Dia</a:t>
                      </a:r>
                      <a:endParaRPr lang="en-IN" sz="1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(mm)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Length of pile (m)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MGS*</a:t>
                      </a:r>
                      <a:endParaRPr lang="en-IN" sz="1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(mm)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EC**</a:t>
                      </a:r>
                      <a:endParaRPr lang="en-IN" sz="1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(mm)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 smtClean="0">
                          <a:effectLst/>
                        </a:rPr>
                        <a:t>REMARKS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P-116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This Project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400 </a:t>
                      </a:r>
                      <a:endParaRPr lang="en-IN" sz="1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(Circular)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12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10.51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1.43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00B050"/>
                          </a:solidFill>
                          <a:effectLst/>
                        </a:rPr>
                        <a:t>GROSS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00B050"/>
                          </a:solidFill>
                          <a:effectLst/>
                        </a:rPr>
                        <a:t>SETTLEMENT IS GREATER THAN ELASTIC COMPRESSION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 smtClean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800" b="1" dirty="0" smtClean="0">
                        <a:solidFill>
                          <a:srgbClr val="00B050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00B050"/>
                          </a:solidFill>
                          <a:effectLst/>
                        </a:rPr>
                        <a:t>OK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P-77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kern="1200" dirty="0" smtClean="0">
                          <a:effectLst/>
                        </a:rPr>
                        <a:t>II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This Project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900</a:t>
                      </a:r>
                      <a:endParaRPr lang="en-IN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(Circular)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54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2.27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2.13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P-121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This Project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900</a:t>
                      </a:r>
                      <a:endParaRPr lang="en-IN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(Circular)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55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6.41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1.41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P-190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This Project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900</a:t>
                      </a:r>
                      <a:endParaRPr lang="en-IN" sz="1800" b="1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(Circular)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55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4.02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1.41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P-345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This Project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400</a:t>
                      </a:r>
                      <a:endParaRPr lang="en-IN" sz="1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(Square)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43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15.87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8.03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-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IN" sz="1800" b="1" kern="1200" dirty="0" smtClean="0">
                          <a:effectLst/>
                        </a:rPr>
                        <a:t>III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Adjacent project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750</a:t>
                      </a:r>
                      <a:endParaRPr lang="en-IN" sz="1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(Circular)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26.25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12.87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7.92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6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-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Adjacent project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900</a:t>
                      </a:r>
                      <a:endParaRPr lang="en-IN" sz="1800" b="1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(Circular)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23.28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>
                          <a:effectLst/>
                        </a:rPr>
                        <a:t>19.80</a:t>
                      </a:r>
                      <a:endParaRPr lang="en-IN" sz="1800" b="1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effectLst/>
                        </a:rPr>
                        <a:t>4.56</a:t>
                      </a:r>
                      <a:endParaRPr lang="en-IN" sz="18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6160">
                <a:tc gridSpan="8">
                  <a:txBody>
                    <a:bodyPr/>
                    <a:lstStyle/>
                    <a:p>
                      <a:pPr marL="48577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*MGS – Measured Gross Settlement, ** </a:t>
                      </a:r>
                      <a:r>
                        <a:rPr lang="en-US" sz="1800" dirty="0" smtClean="0">
                          <a:effectLst/>
                        </a:rPr>
                        <a:t>EC - Elastic Settlement </a:t>
                      </a:r>
                      <a:r>
                        <a:rPr lang="en-US" sz="1800" dirty="0">
                          <a:effectLst/>
                        </a:rPr>
                        <a:t>computed</a:t>
                      </a:r>
                      <a:endParaRPr lang="en-IN" sz="18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B050"/>
                          </a:solidFill>
                          <a:effectLst/>
                        </a:rPr>
                        <a:t>For all the piles, measured gross settlement is MORE than elastic settlement</a:t>
                      </a:r>
                      <a:endParaRPr lang="en-IN" sz="18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8735" marR="38735" marT="9525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86637" y="120578"/>
            <a:ext cx="6096000" cy="7294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Measured gross settlement v/s Elastic settlement (</a:t>
            </a:r>
            <a:r>
              <a:rPr lang="en-GB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Tests </a:t>
            </a:r>
            <a:r>
              <a:rPr lang="en-GB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performed by </a:t>
            </a:r>
            <a:r>
              <a:rPr lang="en-GB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Other Agencies)</a:t>
            </a:r>
            <a:endParaRPr lang="en-IN" sz="1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21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546538" y="147145"/>
          <a:ext cx="10878207" cy="6632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76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2837199"/>
              </p:ext>
            </p:extLst>
          </p:nvPr>
        </p:nvGraphicFramePr>
        <p:xfrm>
          <a:off x="40902" y="714776"/>
          <a:ext cx="11372046" cy="591140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094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2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0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72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5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865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735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79979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9894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No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Agency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Project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Dia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Length of pile (m)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MGS*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EC**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dirty="0" smtClean="0">
                          <a:solidFill>
                            <a:schemeClr val="tx1"/>
                          </a:solidFill>
                          <a:effectLst/>
                        </a:rPr>
                        <a:t>REMARKS</a:t>
                      </a:r>
                      <a:endParaRPr lang="en-IN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55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 213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CONTRACTOR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HIGH</a:t>
                      </a:r>
                      <a:r>
                        <a:rPr lang="en-US" sz="1800" b="1" baseline="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 RISE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400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32.28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3.49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</a:rPr>
                        <a:t>16.41</a:t>
                      </a:r>
                      <a:endParaRPr lang="en-IN" sz="18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GROSS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FF0000"/>
                          </a:solidFill>
                          <a:effectLst/>
                        </a:rPr>
                        <a:t>SETTLEMENT IS LESSER THAN ELASTIC COMPRESSION</a:t>
                      </a:r>
                      <a:endParaRPr lang="en-IN" sz="18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IN" sz="18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IN" sz="1800" b="1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</a:t>
                      </a:r>
                      <a:r>
                        <a:rPr lang="en-IN" sz="1800" b="1" baseline="0" dirty="0" smtClean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OK</a:t>
                      </a:r>
                      <a:endParaRPr lang="en-IN" sz="1800" b="1" dirty="0" smtClean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2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P-619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4.07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</a:rPr>
                        <a:t>12.94</a:t>
                      </a:r>
                      <a:endParaRPr lang="en-IN" sz="1800" b="1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6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P-230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32.7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4.45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16.46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P-255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4069"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32.1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3.575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16.35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47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P-463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44.66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4.26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16.89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5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TP1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45.3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5.88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31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29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*MGS – Measured Gross Settlement, </a:t>
                      </a:r>
                      <a:r>
                        <a:rPr lang="en-US" sz="1800" dirty="0" smtClean="0">
                          <a:effectLst/>
                        </a:rPr>
                        <a:t>** EC -  </a:t>
                      </a:r>
                      <a:r>
                        <a:rPr lang="en-US" sz="1800" dirty="0">
                          <a:effectLst/>
                        </a:rPr>
                        <a:t>Elastic Settlement are computed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57607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For all the piles, measured gross settlement is LESS than elastic settlement??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 </a:t>
                      </a:r>
                      <a:endParaRPr lang="en-US" sz="1800" b="1" dirty="0" smtClean="0">
                        <a:solidFill>
                          <a:srgbClr val="FF0000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Title 1"/>
          <p:cNvSpPr txBox="1">
            <a:spLocks/>
          </p:cNvSpPr>
          <p:nvPr/>
        </p:nvSpPr>
        <p:spPr>
          <a:xfrm>
            <a:off x="214706" y="122699"/>
            <a:ext cx="11424745" cy="5961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 OF LOAD TEST RESULTS PERFORMED BY THE CONTRACTOR </a:t>
            </a: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95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-1345445" y="135935"/>
            <a:ext cx="13883425" cy="530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 OF LOAD TEST RESULTS AT SEVERAL OTHER PROJECTS OF CONTRACTOR 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57" y="666300"/>
            <a:ext cx="11020891" cy="6127083"/>
          </a:xfrm>
          <a:prstGeom prst="rect">
            <a:avLst/>
          </a:prstGeom>
        </p:spPr>
      </p:pic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671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373487"/>
            <a:ext cx="12192000" cy="530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SUMMARY OF LOAD TEST RESULTS AT SEVERAL OTHER PROJECTS CONTRACTOR</a:t>
            </a: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16977" y="2633657"/>
            <a:ext cx="12507132" cy="6984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AutoNum type="arabicPeriod"/>
            </a:pPr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load test rests are  unreliable and questionable</a:t>
            </a:r>
          </a:p>
          <a:p>
            <a:pPr marL="457200" indent="-457200">
              <a:buAutoNum type="arabicPeriod"/>
            </a:pP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endParaRPr lang="en-IN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/>
            </a:pPr>
            <a:r>
              <a:rPr lang="en-IN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  allowable load is not established as per IS  2911 (Part 4) - 1985</a:t>
            </a:r>
            <a:endParaRPr lang="en-I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42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22428" y="2485272"/>
            <a:ext cx="6725005" cy="6935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b="1" dirty="0" smtClean="0"/>
              <a:t>DRIVEABILITY </a:t>
            </a:r>
            <a:r>
              <a:rPr lang="en-US" sz="4400" b="1" dirty="0"/>
              <a:t>STUDY</a:t>
            </a:r>
          </a:p>
          <a:p>
            <a:pPr marL="0" indent="0">
              <a:buNone/>
            </a:pPr>
            <a:endParaRPr lang="en-US" sz="4400" b="1" dirty="0"/>
          </a:p>
        </p:txBody>
      </p:sp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50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785754" y="2189153"/>
            <a:ext cx="3290131" cy="9724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 sz="1800" b="1" dirty="0">
              <a:latin typeface="+mn-lt"/>
            </a:endParaRPr>
          </a:p>
          <a:p>
            <a:r>
              <a:rPr lang="it-IT" sz="2400" b="1" dirty="0">
                <a:latin typeface="+mn-lt"/>
              </a:rPr>
              <a:t>400 mm Square </a:t>
            </a:r>
            <a:r>
              <a:rPr lang="it-IT" sz="2400" b="1" dirty="0" smtClean="0">
                <a:latin typeface="+mn-lt"/>
              </a:rPr>
              <a:t>precast concrete </a:t>
            </a:r>
            <a:r>
              <a:rPr lang="it-IT" sz="2400" b="1" dirty="0">
                <a:latin typeface="+mn-lt"/>
              </a:rPr>
              <a:t>Pile </a:t>
            </a:r>
            <a:endParaRPr lang="it-IT" sz="2400" b="1" dirty="0" smtClean="0">
              <a:latin typeface="+mn-lt"/>
            </a:endParaRPr>
          </a:p>
          <a:p>
            <a:endParaRPr lang="it-IT" sz="2000" b="1" dirty="0"/>
          </a:p>
          <a:p>
            <a:endParaRPr lang="it-IT" sz="2000" b="1" dirty="0" smtClean="0"/>
          </a:p>
          <a:p>
            <a:endParaRPr lang="it-IT" sz="2000" b="1" dirty="0"/>
          </a:p>
          <a:p>
            <a:endParaRPr lang="it-IT" sz="2000" b="1" dirty="0" smtClean="0"/>
          </a:p>
          <a:p>
            <a:r>
              <a:rPr lang="it-IT" sz="2400" b="1" dirty="0" smtClean="0">
                <a:latin typeface="+mn-lt"/>
              </a:rPr>
              <a:t>Assumed 50% reduction of strength in CLAY and no reduction for SANDS.</a:t>
            </a:r>
            <a:endParaRPr lang="en-IN" sz="2400" b="1" dirty="0"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rot="16200000">
            <a:off x="1817136" y="3196661"/>
            <a:ext cx="2235867" cy="516145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latin typeface="+mn-lt"/>
              </a:rPr>
              <a:t>Penetration (m)</a:t>
            </a:r>
            <a:endParaRPr lang="en-IN" sz="2400" b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93142" y="30970"/>
            <a:ext cx="5979885" cy="4789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+mn-lt"/>
              </a:rPr>
              <a:t>SOIL RESISTANCE TO DRIVING, SRD – (Tonnes)</a:t>
            </a:r>
            <a:endParaRPr lang="en-IN" sz="2400" b="1" dirty="0">
              <a:latin typeface="+mn-lt"/>
            </a:endParaRP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8" y="270456"/>
            <a:ext cx="5888530" cy="6573257"/>
          </a:xfrm>
          <a:prstGeom prst="rect">
            <a:avLst/>
          </a:prstGeom>
          <a:noFill/>
        </p:spPr>
      </p:pic>
      <p:pic>
        <p:nvPicPr>
          <p:cNvPr id="8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262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52" y="315343"/>
            <a:ext cx="4179385" cy="310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9" y="421105"/>
            <a:ext cx="4082675" cy="3011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51" y="3426547"/>
            <a:ext cx="4179385" cy="310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3465096"/>
            <a:ext cx="4082676" cy="302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 descr="Untitled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2005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9885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2678804" y="553790"/>
          <a:ext cx="6787167" cy="63042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8901869" y="2272589"/>
            <a:ext cx="3290131" cy="1515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latin typeface="+mn-lt"/>
              </a:rPr>
              <a:t>5 TONS </a:t>
            </a:r>
            <a:r>
              <a:rPr lang="it-IT" sz="2400" b="1" dirty="0" smtClean="0">
                <a:latin typeface="+mn-lt"/>
              </a:rPr>
              <a:t>Drop Weight, </a:t>
            </a:r>
          </a:p>
          <a:p>
            <a:r>
              <a:rPr lang="it-IT" sz="2400" b="1" dirty="0" smtClean="0">
                <a:latin typeface="+mn-lt"/>
              </a:rPr>
              <a:t>1m height of fall </a:t>
            </a:r>
          </a:p>
          <a:p>
            <a:r>
              <a:rPr lang="it-IT" sz="2400" b="1" dirty="0">
                <a:latin typeface="+mn-lt"/>
              </a:rPr>
              <a:t>(</a:t>
            </a:r>
            <a:r>
              <a:rPr lang="it-IT" sz="2400" b="1" dirty="0" smtClean="0">
                <a:latin typeface="+mn-lt"/>
              </a:rPr>
              <a:t>50 kN-m rated energy)</a:t>
            </a:r>
          </a:p>
          <a:p>
            <a:endParaRPr lang="it-IT" sz="2400" b="1" dirty="0" smtClean="0">
              <a:latin typeface="+mn-lt"/>
            </a:endParaRPr>
          </a:p>
          <a:p>
            <a:r>
              <a:rPr lang="it-IT" sz="2400" b="1" dirty="0" smtClean="0">
                <a:latin typeface="+mn-lt"/>
              </a:rPr>
              <a:t>Assumed Energy for analysis</a:t>
            </a:r>
          </a:p>
          <a:p>
            <a:r>
              <a:rPr lang="it-IT" sz="2400" b="1" dirty="0" smtClean="0">
                <a:latin typeface="+mn-lt"/>
              </a:rPr>
              <a:t>(45KN-m - ie 90% HE) </a:t>
            </a:r>
          </a:p>
          <a:p>
            <a:endParaRPr lang="it-IT" sz="2400" b="1" dirty="0">
              <a:latin typeface="+mn-lt"/>
            </a:endParaRPr>
          </a:p>
          <a:p>
            <a:r>
              <a:rPr lang="it-IT" sz="2400" b="1" dirty="0">
                <a:latin typeface="+mn-lt"/>
              </a:rPr>
              <a:t>400 mm Square </a:t>
            </a:r>
            <a:r>
              <a:rPr lang="it-IT" sz="2400" b="1" dirty="0" smtClean="0">
                <a:latin typeface="+mn-lt"/>
              </a:rPr>
              <a:t>precast concrete </a:t>
            </a:r>
            <a:r>
              <a:rPr lang="it-IT" sz="2400" b="1" dirty="0">
                <a:latin typeface="+mn-lt"/>
              </a:rPr>
              <a:t>Pile </a:t>
            </a:r>
            <a:endParaRPr lang="en-IN" sz="2400" b="1" dirty="0"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rot="16200000">
            <a:off x="1485435" y="3458545"/>
            <a:ext cx="2350481" cy="426305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latin typeface="+mn-lt"/>
              </a:rPr>
              <a:t>Penetration (m)</a:t>
            </a:r>
            <a:endParaRPr lang="en-IN" sz="2400" b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8265" y="362856"/>
            <a:ext cx="2193106" cy="1909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+mn-lt"/>
              </a:rPr>
              <a:t>Blows/0.25m</a:t>
            </a:r>
            <a:endParaRPr lang="en-IN" sz="2400" b="1" dirty="0">
              <a:latin typeface="+mn-lt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6386286" y="4846938"/>
            <a:ext cx="1244595" cy="41782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1" i="0" baseline="0" dirty="0">
                <a:effectLst/>
                <a:latin typeface="+mn-lt"/>
                <a:ea typeface="+mn-ea"/>
                <a:cs typeface="+mn-cs"/>
              </a:rPr>
              <a:t>Efficiency-90%</a:t>
            </a:r>
            <a:endParaRPr lang="en-US" sz="1800" b="1" i="0" dirty="0">
              <a:effectLst/>
            </a:endParaRPr>
          </a:p>
          <a:p>
            <a:endParaRPr lang="en-US" sz="1800" dirty="0"/>
          </a:p>
        </p:txBody>
      </p:sp>
      <p:pic>
        <p:nvPicPr>
          <p:cNvPr id="9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171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01869" y="2272589"/>
            <a:ext cx="3290131" cy="1515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latin typeface="+mn-lt"/>
              </a:rPr>
              <a:t>5 TONS </a:t>
            </a:r>
            <a:r>
              <a:rPr lang="it-IT" sz="2400" b="1" dirty="0" smtClean="0">
                <a:latin typeface="+mn-lt"/>
              </a:rPr>
              <a:t>Drop Weight, </a:t>
            </a:r>
          </a:p>
          <a:p>
            <a:r>
              <a:rPr lang="it-IT" sz="2400" b="1" dirty="0" smtClean="0">
                <a:latin typeface="+mn-lt"/>
              </a:rPr>
              <a:t>1m height of fall </a:t>
            </a:r>
          </a:p>
          <a:p>
            <a:r>
              <a:rPr lang="it-IT" sz="2400" b="1" dirty="0">
                <a:latin typeface="+mn-lt"/>
              </a:rPr>
              <a:t>(</a:t>
            </a:r>
            <a:r>
              <a:rPr lang="it-IT" sz="2400" b="1" dirty="0" smtClean="0">
                <a:latin typeface="+mn-lt"/>
              </a:rPr>
              <a:t>50 kN-m rated energy)</a:t>
            </a:r>
          </a:p>
          <a:p>
            <a:endParaRPr lang="it-IT" sz="2400" b="1" dirty="0" smtClean="0">
              <a:latin typeface="+mn-lt"/>
            </a:endParaRPr>
          </a:p>
          <a:p>
            <a:r>
              <a:rPr lang="it-IT" sz="2400" b="1" dirty="0" smtClean="0">
                <a:latin typeface="+mn-lt"/>
              </a:rPr>
              <a:t>Assumed Energy for analysis</a:t>
            </a:r>
          </a:p>
          <a:p>
            <a:r>
              <a:rPr lang="it-IT" sz="2400" b="1" dirty="0" smtClean="0">
                <a:latin typeface="+mn-lt"/>
              </a:rPr>
              <a:t>(45KN-m - ie 90% HE) </a:t>
            </a:r>
          </a:p>
          <a:p>
            <a:endParaRPr lang="it-IT" sz="2400" b="1" dirty="0">
              <a:latin typeface="+mn-lt"/>
            </a:endParaRPr>
          </a:p>
          <a:p>
            <a:r>
              <a:rPr lang="it-IT" sz="2400" b="1" dirty="0">
                <a:latin typeface="+mn-lt"/>
              </a:rPr>
              <a:t>400 mm Square </a:t>
            </a:r>
            <a:r>
              <a:rPr lang="it-IT" sz="2400" b="1" dirty="0" smtClean="0">
                <a:latin typeface="+mn-lt"/>
              </a:rPr>
              <a:t>precast concrete </a:t>
            </a:r>
            <a:r>
              <a:rPr lang="it-IT" sz="2400" b="1" dirty="0">
                <a:latin typeface="+mn-lt"/>
              </a:rPr>
              <a:t>Pile </a:t>
            </a:r>
            <a:endParaRPr lang="en-IN" sz="2400" b="1" dirty="0"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rot="16200000">
            <a:off x="1508471" y="3522596"/>
            <a:ext cx="2263395" cy="385289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latin typeface="+mn-lt"/>
              </a:rPr>
              <a:t>Penetration (m)</a:t>
            </a:r>
            <a:endParaRPr lang="en-IN" sz="2400" b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904181" y="234068"/>
            <a:ext cx="4143132" cy="126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+mn-lt"/>
              </a:rPr>
              <a:t>Compressive Stresses (MPa)</a:t>
            </a:r>
            <a:endParaRPr lang="en-IN" sz="2400" b="1" dirty="0">
              <a:latin typeface="+mn-lt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446916"/>
              </p:ext>
            </p:extLst>
          </p:nvPr>
        </p:nvGraphicFramePr>
        <p:xfrm>
          <a:off x="2832813" y="360610"/>
          <a:ext cx="6285868" cy="650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7085948" y="5537621"/>
            <a:ext cx="3590638" cy="3480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+mn-lt"/>
              </a:rPr>
              <a:t>Allowable Compressive Stress</a:t>
            </a:r>
          </a:p>
          <a:p>
            <a:r>
              <a:rPr lang="en-IN" sz="2400" b="1" dirty="0" smtClean="0">
                <a:latin typeface="+mn-lt"/>
              </a:rPr>
              <a:t>0.85 x </a:t>
            </a:r>
            <a:r>
              <a:rPr lang="en-IN" sz="2400" b="1" dirty="0" err="1" smtClean="0">
                <a:latin typeface="+mn-lt"/>
              </a:rPr>
              <a:t>fck</a:t>
            </a:r>
            <a:endParaRPr lang="en-IN" sz="2400" b="1" dirty="0" smtClean="0">
              <a:latin typeface="+mn-lt"/>
            </a:endParaRPr>
          </a:p>
          <a:p>
            <a:r>
              <a:rPr lang="en-IN" sz="2400" b="1" dirty="0" smtClean="0">
                <a:latin typeface="+mn-lt"/>
              </a:rPr>
              <a:t>0.85 x 35MPa = </a:t>
            </a:r>
            <a:r>
              <a:rPr lang="en-IN" sz="2400" b="1" dirty="0" smtClean="0">
                <a:solidFill>
                  <a:srgbClr val="FF0000"/>
                </a:solidFill>
                <a:latin typeface="+mn-lt"/>
              </a:rPr>
              <a:t>29.75 MPa</a:t>
            </a:r>
            <a:endParaRPr lang="en-IN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5299247" y="3831355"/>
            <a:ext cx="1536982" cy="392302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i="0" baseline="0" dirty="0">
                <a:effectLst/>
              </a:rPr>
              <a:t>Efficiency-90%</a:t>
            </a:r>
            <a:endParaRPr lang="en-US" sz="2000" b="1" i="0" dirty="0">
              <a:effectLst/>
            </a:endParaRPr>
          </a:p>
          <a:p>
            <a:endParaRPr lang="en-US" sz="2000" dirty="0"/>
          </a:p>
        </p:txBody>
      </p:sp>
      <p:pic>
        <p:nvPicPr>
          <p:cNvPr id="9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36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01869" y="2272589"/>
            <a:ext cx="3290131" cy="1515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latin typeface="+mn-lt"/>
              </a:rPr>
              <a:t>5 TONS </a:t>
            </a:r>
            <a:r>
              <a:rPr lang="it-IT" sz="2400" b="1" dirty="0" smtClean="0">
                <a:latin typeface="+mn-lt"/>
              </a:rPr>
              <a:t>Drop Weight, </a:t>
            </a:r>
          </a:p>
          <a:p>
            <a:r>
              <a:rPr lang="it-IT" sz="2400" b="1" dirty="0" smtClean="0">
                <a:latin typeface="+mn-lt"/>
              </a:rPr>
              <a:t>1m height of fall </a:t>
            </a:r>
          </a:p>
          <a:p>
            <a:r>
              <a:rPr lang="it-IT" sz="2400" b="1" dirty="0">
                <a:latin typeface="+mn-lt"/>
              </a:rPr>
              <a:t>(</a:t>
            </a:r>
            <a:r>
              <a:rPr lang="it-IT" sz="2400" b="1" dirty="0" smtClean="0">
                <a:latin typeface="+mn-lt"/>
              </a:rPr>
              <a:t>50 kN-m rated energy)</a:t>
            </a:r>
          </a:p>
          <a:p>
            <a:endParaRPr lang="it-IT" sz="2400" b="1" dirty="0" smtClean="0">
              <a:latin typeface="+mn-lt"/>
            </a:endParaRPr>
          </a:p>
          <a:p>
            <a:r>
              <a:rPr lang="it-IT" sz="2400" b="1" dirty="0" smtClean="0">
                <a:latin typeface="+mn-lt"/>
              </a:rPr>
              <a:t>Assumed Energy for analysis</a:t>
            </a:r>
          </a:p>
          <a:p>
            <a:r>
              <a:rPr lang="it-IT" sz="2400" b="1" dirty="0" smtClean="0">
                <a:latin typeface="+mn-lt"/>
              </a:rPr>
              <a:t>(45KN-m - ie 90% HE) </a:t>
            </a:r>
          </a:p>
          <a:p>
            <a:endParaRPr lang="it-IT" sz="2400" b="1" dirty="0">
              <a:latin typeface="+mn-lt"/>
            </a:endParaRPr>
          </a:p>
          <a:p>
            <a:r>
              <a:rPr lang="it-IT" sz="2400" b="1" dirty="0">
                <a:latin typeface="+mn-lt"/>
              </a:rPr>
              <a:t>400 mm Square </a:t>
            </a:r>
            <a:r>
              <a:rPr lang="it-IT" sz="2400" b="1" dirty="0" smtClean="0">
                <a:latin typeface="+mn-lt"/>
              </a:rPr>
              <a:t>precast concrete </a:t>
            </a:r>
            <a:r>
              <a:rPr lang="it-IT" sz="2400" b="1" dirty="0">
                <a:latin typeface="+mn-lt"/>
              </a:rPr>
              <a:t>Pile </a:t>
            </a:r>
            <a:endParaRPr lang="en-IN" sz="2400" b="1" dirty="0"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rot="16200000">
            <a:off x="1626196" y="3262098"/>
            <a:ext cx="2364307" cy="385290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latin typeface="+mn-lt"/>
              </a:rPr>
              <a:t>Penetration (m)</a:t>
            </a:r>
            <a:endParaRPr lang="en-IN" sz="2400" b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06642" y="234068"/>
            <a:ext cx="3257760" cy="30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+mn-lt"/>
              </a:rPr>
              <a:t>Tensile Stress (MPa)</a:t>
            </a:r>
            <a:endParaRPr lang="en-IN" sz="2400" b="1" dirty="0">
              <a:latin typeface="+mn-lt"/>
            </a:endParaRPr>
          </a:p>
        </p:txBody>
      </p:sp>
      <p:pic>
        <p:nvPicPr>
          <p:cNvPr id="8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175" y="236180"/>
            <a:ext cx="6343650" cy="6334125"/>
          </a:xfrm>
          <a:prstGeom prst="rect">
            <a:avLst/>
          </a:prstGeom>
          <a:noFill/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890148" y="743487"/>
            <a:ext cx="2167475" cy="10466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000" b="1" dirty="0" smtClean="0">
                <a:latin typeface="+mn-lt"/>
              </a:rPr>
              <a:t>Allowable Tensile Stress</a:t>
            </a:r>
          </a:p>
          <a:p>
            <a:r>
              <a:rPr lang="en-IN" sz="2000" b="1" dirty="0" smtClean="0">
                <a:latin typeface="+mn-lt"/>
              </a:rPr>
              <a:t>0.7x </a:t>
            </a:r>
            <a:r>
              <a:rPr lang="en-IN" sz="2000" b="1" dirty="0" err="1" smtClean="0">
                <a:latin typeface="+mn-lt"/>
              </a:rPr>
              <a:t>fy</a:t>
            </a:r>
            <a:r>
              <a:rPr lang="en-IN" sz="2000" b="1" dirty="0" smtClean="0">
                <a:latin typeface="+mn-lt"/>
              </a:rPr>
              <a:t> (As/Ac)</a:t>
            </a:r>
          </a:p>
          <a:p>
            <a:r>
              <a:rPr lang="en-IN" sz="2000" b="1" dirty="0" smtClean="0">
                <a:solidFill>
                  <a:srgbClr val="FF0000"/>
                </a:solidFill>
                <a:latin typeface="+mn-lt"/>
              </a:rPr>
              <a:t>= 4 MPa</a:t>
            </a:r>
            <a:endParaRPr lang="en-IN" sz="20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9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01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2558" y="373488"/>
            <a:ext cx="5807686" cy="6241358"/>
          </a:xfrm>
          <a:prstGeom prst="rect">
            <a:avLst/>
          </a:prstGeom>
        </p:spPr>
      </p:pic>
      <p:sp>
        <p:nvSpPr>
          <p:cNvPr id="8" name="Text Box 232"/>
          <p:cNvSpPr txBox="1"/>
          <p:nvPr/>
        </p:nvSpPr>
        <p:spPr>
          <a:xfrm>
            <a:off x="5339098" y="93371"/>
            <a:ext cx="2440559" cy="14763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Blows/0.25m</a:t>
            </a:r>
            <a:endParaRPr lang="en-IN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231"/>
          <p:cNvSpPr txBox="1"/>
          <p:nvPr/>
        </p:nvSpPr>
        <p:spPr>
          <a:xfrm>
            <a:off x="3002558" y="2162629"/>
            <a:ext cx="393785" cy="2153609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vert270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Penetration (m)</a:t>
            </a:r>
            <a:endParaRPr lang="en-IN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N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480"/>
          <p:cNvSpPr txBox="1"/>
          <p:nvPr/>
        </p:nvSpPr>
        <p:spPr>
          <a:xfrm>
            <a:off x="5339098" y="3173322"/>
            <a:ext cx="2195043" cy="41988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45% EFFICIENCY</a:t>
            </a:r>
            <a:endParaRPr lang="en-IN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809335" y="2322651"/>
            <a:ext cx="3382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400" b="1" dirty="0"/>
          </a:p>
          <a:p>
            <a:r>
              <a:rPr lang="it-IT" sz="2400" b="1" dirty="0"/>
              <a:t>400 mm Square precast concrete Pile </a:t>
            </a:r>
            <a:endParaRPr lang="en-IN" sz="2400" b="1" dirty="0"/>
          </a:p>
        </p:txBody>
      </p:sp>
      <p:pic>
        <p:nvPicPr>
          <p:cNvPr id="12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71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01869" y="2272589"/>
            <a:ext cx="3290131" cy="1515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latin typeface="+mn-lt"/>
              </a:rPr>
              <a:t>5 TONS </a:t>
            </a:r>
            <a:r>
              <a:rPr lang="it-IT" sz="2400" b="1" dirty="0" smtClean="0">
                <a:latin typeface="+mn-lt"/>
              </a:rPr>
              <a:t>Drop Weight, </a:t>
            </a:r>
          </a:p>
          <a:p>
            <a:r>
              <a:rPr lang="it-IT" sz="2400" b="1" dirty="0" smtClean="0">
                <a:latin typeface="+mn-lt"/>
              </a:rPr>
              <a:t>1m height of fall </a:t>
            </a:r>
          </a:p>
          <a:p>
            <a:r>
              <a:rPr lang="it-IT" sz="2400" b="1" dirty="0">
                <a:latin typeface="+mn-lt"/>
              </a:rPr>
              <a:t>(</a:t>
            </a:r>
            <a:r>
              <a:rPr lang="it-IT" sz="2400" b="1" dirty="0" smtClean="0">
                <a:latin typeface="+mn-lt"/>
              </a:rPr>
              <a:t>50 kN-m rated energy)</a:t>
            </a:r>
          </a:p>
          <a:p>
            <a:endParaRPr lang="it-IT" sz="2400" b="1" dirty="0" smtClean="0">
              <a:latin typeface="+mn-lt"/>
            </a:endParaRPr>
          </a:p>
          <a:p>
            <a:endParaRPr lang="it-IT" sz="2400" b="1" dirty="0">
              <a:latin typeface="+mn-lt"/>
            </a:endParaRPr>
          </a:p>
          <a:p>
            <a:r>
              <a:rPr lang="it-IT" sz="2400" b="1" dirty="0">
                <a:latin typeface="+mn-lt"/>
              </a:rPr>
              <a:t>400 mm Square </a:t>
            </a:r>
            <a:r>
              <a:rPr lang="it-IT" sz="2400" b="1" dirty="0" smtClean="0">
                <a:latin typeface="+mn-lt"/>
              </a:rPr>
              <a:t>precast concrete </a:t>
            </a:r>
            <a:r>
              <a:rPr lang="it-IT" sz="2400" b="1" dirty="0">
                <a:latin typeface="+mn-lt"/>
              </a:rPr>
              <a:t>Pile </a:t>
            </a:r>
            <a:endParaRPr lang="en-IN" sz="2400" b="1" dirty="0"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rot="16200000">
            <a:off x="1272075" y="3435718"/>
            <a:ext cx="2350897" cy="385290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latin typeface="+mn-lt"/>
              </a:rPr>
              <a:t>Penetration (m)</a:t>
            </a:r>
            <a:endParaRPr lang="en-IN" sz="2400" b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09470" y="347687"/>
            <a:ext cx="3852846" cy="1287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+mn-lt"/>
              </a:rPr>
              <a:t>Compressive Stresses (MPa)</a:t>
            </a:r>
            <a:endParaRPr lang="en-IN" sz="2400" b="1" dirty="0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060190" y="5782363"/>
            <a:ext cx="4105793" cy="457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+mn-lt"/>
              </a:rPr>
              <a:t>Allowable Compressive Stress</a:t>
            </a:r>
          </a:p>
          <a:p>
            <a:r>
              <a:rPr lang="en-IN" sz="2400" b="1" dirty="0" smtClean="0">
                <a:latin typeface="+mn-lt"/>
              </a:rPr>
              <a:t>0.85 x </a:t>
            </a:r>
            <a:r>
              <a:rPr lang="en-IN" sz="2400" b="1" dirty="0" err="1" smtClean="0">
                <a:latin typeface="+mn-lt"/>
              </a:rPr>
              <a:t>fck</a:t>
            </a:r>
            <a:endParaRPr lang="en-IN" sz="2400" b="1" dirty="0" smtClean="0">
              <a:latin typeface="+mn-lt"/>
            </a:endParaRPr>
          </a:p>
          <a:p>
            <a:r>
              <a:rPr lang="en-IN" sz="2400" b="1" dirty="0" smtClean="0">
                <a:latin typeface="+mn-lt"/>
              </a:rPr>
              <a:t>0.85 x 35MPa = </a:t>
            </a:r>
            <a:r>
              <a:rPr lang="en-IN" sz="2400" b="1" dirty="0" smtClean="0">
                <a:solidFill>
                  <a:srgbClr val="FF0000"/>
                </a:solidFill>
                <a:latin typeface="+mn-lt"/>
              </a:rPr>
              <a:t>29.75 MPa</a:t>
            </a:r>
            <a:endParaRPr lang="en-IN" sz="24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1149176"/>
              </p:ext>
            </p:extLst>
          </p:nvPr>
        </p:nvGraphicFramePr>
        <p:xfrm>
          <a:off x="2640169" y="476476"/>
          <a:ext cx="6603547" cy="6381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02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01869" y="2272589"/>
            <a:ext cx="3290131" cy="1515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latin typeface="+mn-lt"/>
              </a:rPr>
              <a:t>5 TONS </a:t>
            </a:r>
            <a:r>
              <a:rPr lang="it-IT" sz="2400" b="1" dirty="0" smtClean="0">
                <a:latin typeface="+mn-lt"/>
              </a:rPr>
              <a:t>Drop Weight, </a:t>
            </a:r>
          </a:p>
          <a:p>
            <a:r>
              <a:rPr lang="it-IT" sz="2400" b="1" dirty="0" smtClean="0">
                <a:latin typeface="+mn-lt"/>
              </a:rPr>
              <a:t>1m height of fall </a:t>
            </a:r>
          </a:p>
          <a:p>
            <a:r>
              <a:rPr lang="it-IT" sz="2400" b="1" dirty="0">
                <a:latin typeface="+mn-lt"/>
              </a:rPr>
              <a:t>(</a:t>
            </a:r>
            <a:r>
              <a:rPr lang="it-IT" sz="2400" b="1" dirty="0" smtClean="0">
                <a:latin typeface="+mn-lt"/>
              </a:rPr>
              <a:t>50 kN-m rated energy)</a:t>
            </a:r>
          </a:p>
          <a:p>
            <a:endParaRPr lang="it-IT" sz="2400" b="1" dirty="0" smtClean="0">
              <a:latin typeface="+mn-lt"/>
            </a:endParaRPr>
          </a:p>
          <a:p>
            <a:endParaRPr lang="it-IT" sz="2400" b="1" dirty="0">
              <a:latin typeface="+mn-lt"/>
            </a:endParaRPr>
          </a:p>
          <a:p>
            <a:r>
              <a:rPr lang="it-IT" sz="2400" b="1" dirty="0">
                <a:latin typeface="+mn-lt"/>
              </a:rPr>
              <a:t>400 mm Square </a:t>
            </a:r>
            <a:r>
              <a:rPr lang="it-IT" sz="2400" b="1" dirty="0" smtClean="0">
                <a:latin typeface="+mn-lt"/>
              </a:rPr>
              <a:t>precast concrete </a:t>
            </a:r>
            <a:r>
              <a:rPr lang="it-IT" sz="2400" b="1" dirty="0">
                <a:latin typeface="+mn-lt"/>
              </a:rPr>
              <a:t>Pile </a:t>
            </a:r>
            <a:endParaRPr lang="en-IN" sz="2400" b="1" dirty="0"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rot="16200000">
            <a:off x="1588933" y="3471161"/>
            <a:ext cx="2234367" cy="517187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latin typeface="+mn-lt"/>
              </a:rPr>
              <a:t>Penetration (m)</a:t>
            </a:r>
            <a:endParaRPr lang="en-IN" sz="2400" b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182958" y="234068"/>
            <a:ext cx="3257760" cy="30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+mn-lt"/>
              </a:rPr>
              <a:t>Tensile Stress (MPa)</a:t>
            </a:r>
            <a:endParaRPr lang="en-IN" sz="2400" b="1" dirty="0">
              <a:latin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78942" y="1017525"/>
            <a:ext cx="3223398" cy="1255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+mn-lt"/>
              </a:rPr>
              <a:t>Allowable Tensile Stress</a:t>
            </a:r>
          </a:p>
          <a:p>
            <a:r>
              <a:rPr lang="en-IN" sz="2400" b="1" dirty="0" smtClean="0">
                <a:latin typeface="+mn-lt"/>
              </a:rPr>
              <a:t>0.7x </a:t>
            </a:r>
            <a:r>
              <a:rPr lang="en-IN" sz="2400" b="1" dirty="0" err="1" smtClean="0">
                <a:latin typeface="+mn-lt"/>
              </a:rPr>
              <a:t>fy</a:t>
            </a:r>
            <a:r>
              <a:rPr lang="en-IN" sz="2400" b="1" dirty="0" smtClean="0">
                <a:latin typeface="+mn-lt"/>
              </a:rPr>
              <a:t> (As/Ac)</a:t>
            </a:r>
          </a:p>
          <a:p>
            <a:r>
              <a:rPr lang="en-IN" sz="2400" b="1" dirty="0" smtClean="0">
                <a:solidFill>
                  <a:srgbClr val="FF0000"/>
                </a:solidFill>
                <a:latin typeface="+mn-lt"/>
              </a:rPr>
              <a:t>= 4 MPa</a:t>
            </a:r>
            <a:endParaRPr lang="en-IN" sz="24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34834619"/>
              </p:ext>
            </p:extLst>
          </p:nvPr>
        </p:nvGraphicFramePr>
        <p:xfrm>
          <a:off x="2964711" y="537028"/>
          <a:ext cx="6251860" cy="63209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42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01869" y="2272589"/>
            <a:ext cx="3290131" cy="1515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latin typeface="+mn-lt"/>
              </a:rPr>
              <a:t>5 TONS </a:t>
            </a:r>
            <a:r>
              <a:rPr lang="it-IT" sz="2400" b="1" dirty="0" smtClean="0">
                <a:latin typeface="+mn-lt"/>
              </a:rPr>
              <a:t>Drop Weight, </a:t>
            </a:r>
          </a:p>
          <a:p>
            <a:r>
              <a:rPr lang="it-IT" sz="2400" b="1" dirty="0" smtClean="0">
                <a:latin typeface="+mn-lt"/>
              </a:rPr>
              <a:t>1m height of fall </a:t>
            </a:r>
          </a:p>
          <a:p>
            <a:r>
              <a:rPr lang="it-IT" sz="2400" b="1" dirty="0">
                <a:latin typeface="+mn-lt"/>
              </a:rPr>
              <a:t>(</a:t>
            </a:r>
            <a:r>
              <a:rPr lang="it-IT" sz="2400" b="1" dirty="0" smtClean="0">
                <a:latin typeface="+mn-lt"/>
              </a:rPr>
              <a:t>50 kN-m rated energy)</a:t>
            </a:r>
          </a:p>
          <a:p>
            <a:endParaRPr lang="it-IT" sz="2400" b="1" dirty="0" smtClean="0">
              <a:latin typeface="+mn-lt"/>
            </a:endParaRPr>
          </a:p>
          <a:p>
            <a:r>
              <a:rPr lang="it-IT" sz="2400" b="1" dirty="0" smtClean="0">
                <a:latin typeface="+mn-lt"/>
              </a:rPr>
              <a:t>400 </a:t>
            </a:r>
            <a:r>
              <a:rPr lang="it-IT" sz="2400" b="1" dirty="0">
                <a:latin typeface="+mn-lt"/>
              </a:rPr>
              <a:t>mm Square </a:t>
            </a:r>
            <a:r>
              <a:rPr lang="it-IT" sz="2400" b="1" dirty="0" smtClean="0">
                <a:latin typeface="+mn-lt"/>
              </a:rPr>
              <a:t>precast concrete </a:t>
            </a:r>
            <a:r>
              <a:rPr lang="it-IT" sz="2400" b="1" dirty="0">
                <a:latin typeface="+mn-lt"/>
              </a:rPr>
              <a:t>Pile </a:t>
            </a:r>
            <a:endParaRPr lang="en-IN" sz="2400" b="1" dirty="0">
              <a:latin typeface="+mn-lt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 rot="16200000">
            <a:off x="1237490" y="3517923"/>
            <a:ext cx="2254049" cy="385290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latin typeface="+mn-lt"/>
              </a:rPr>
              <a:t>Penetration (m)</a:t>
            </a:r>
            <a:endParaRPr lang="en-IN" sz="2400" b="1" dirty="0"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8265" y="362857"/>
            <a:ext cx="1931849" cy="1306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+mn-lt"/>
              </a:rPr>
              <a:t>Blows/0.25m</a:t>
            </a:r>
            <a:endParaRPr lang="en-IN" sz="2400" b="1" dirty="0">
              <a:latin typeface="+mn-lt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481091"/>
              </p:ext>
            </p:extLst>
          </p:nvPr>
        </p:nvGraphicFramePr>
        <p:xfrm>
          <a:off x="2673733" y="619363"/>
          <a:ext cx="6228136" cy="6100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8901869" y="4268302"/>
            <a:ext cx="3290131" cy="15156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 smtClean="0">
                <a:latin typeface="+mn-lt"/>
              </a:rPr>
              <a:t>BH-2 is the weakest borehole. </a:t>
            </a:r>
            <a:endParaRPr lang="en-IN" sz="2400" b="1" dirty="0">
              <a:latin typeface="+mn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4107544" y="3976914"/>
            <a:ext cx="29027" cy="2496457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283200" y="4151086"/>
            <a:ext cx="0" cy="232228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>
            <a:off x="5036457" y="4528457"/>
            <a:ext cx="1016000" cy="497665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6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610316" y="157848"/>
            <a:ext cx="2498822" cy="2958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400" b="1" dirty="0" smtClean="0">
                <a:latin typeface="+mn-lt"/>
              </a:rPr>
              <a:t>Blows/0.25m</a:t>
            </a:r>
            <a:endParaRPr lang="en-IN" sz="2400" b="1" dirty="0">
              <a:latin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 rot="16200000">
            <a:off x="1867624" y="3105688"/>
            <a:ext cx="2312646" cy="385290"/>
          </a:xfrm>
        </p:spPr>
        <p:txBody>
          <a:bodyPr>
            <a:noAutofit/>
          </a:bodyPr>
          <a:lstStyle/>
          <a:p>
            <a:r>
              <a:rPr lang="en-IN" sz="2400" b="1" dirty="0" smtClean="0">
                <a:latin typeface="+mn-lt"/>
              </a:rPr>
              <a:t>Penetration, m</a:t>
            </a:r>
            <a:endParaRPr lang="en-IN" sz="2400" b="1" dirty="0">
              <a:latin typeface="+mn-lt"/>
            </a:endParaRPr>
          </a:p>
        </p:txBody>
      </p:sp>
      <p:sp>
        <p:nvSpPr>
          <p:cNvPr id="9" name="Text Box 265"/>
          <p:cNvSpPr txBox="1"/>
          <p:nvPr/>
        </p:nvSpPr>
        <p:spPr>
          <a:xfrm>
            <a:off x="8758118" y="2262170"/>
            <a:ext cx="3414510" cy="856244"/>
          </a:xfrm>
          <a:prstGeom prst="rect">
            <a:avLst/>
          </a:prstGeom>
          <a:noFill/>
          <a:ln w="6350"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IN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Blow counts Vs Penetration</a:t>
            </a:r>
            <a:endParaRPr lang="en-IN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en-IN" b="1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BH-2</a:t>
            </a:r>
            <a:endParaRPr lang="en-IN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IN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11" name="Chart 10"/>
          <p:cNvGraphicFramePr/>
          <p:nvPr>
            <p:extLst>
              <p:ext uri="{D42A27DB-BD31-4B8C-83A1-F6EECF244321}">
                <p14:modId xmlns:p14="http://schemas.microsoft.com/office/powerpoint/2010/main" val="3734297144"/>
              </p:ext>
            </p:extLst>
          </p:nvPr>
        </p:nvGraphicFramePr>
        <p:xfrm>
          <a:off x="2575134" y="549350"/>
          <a:ext cx="6101034" cy="630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58365" y="2933748"/>
            <a:ext cx="3258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IN" b="1" dirty="0">
                <a:solidFill>
                  <a:srgbClr val="00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Efficiency varies from 20 to 50%</a:t>
            </a:r>
            <a:endParaRPr lang="en-IN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 Box 21"/>
          <p:cNvSpPr txBox="1"/>
          <p:nvPr/>
        </p:nvSpPr>
        <p:spPr bwMode="auto">
          <a:xfrm>
            <a:off x="3795823" y="3551274"/>
            <a:ext cx="4420885" cy="353489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0"/>
              </a:spcAft>
            </a:pPr>
            <a:r>
              <a:rPr lang="en-US" sz="1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Average Blow counts for Pile Locations 339 to 345</a:t>
            </a:r>
            <a:endParaRPr lang="en-IN" sz="14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IN" sz="1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81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80065"/>
              </p:ext>
            </p:extLst>
          </p:nvPr>
        </p:nvGraphicFramePr>
        <p:xfrm>
          <a:off x="1030309" y="862886"/>
          <a:ext cx="10019764" cy="580837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043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4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5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5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0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BH-1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BH-2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BH-3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BH-4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201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339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557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709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202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340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558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710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0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203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341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560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711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0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204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342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712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0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205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343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713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0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206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344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714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0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345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Pile 715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083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Established range of hammer efficiencies by back analysis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08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to 30% HE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to 50% HE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 to 45% HE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About 10% HE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060878" y="345344"/>
            <a:ext cx="6688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</a:rPr>
              <a:t>Established range of hammer efficiencies by back analysis</a:t>
            </a:r>
            <a:endParaRPr lang="en-IN" dirty="0"/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22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339" y="1323066"/>
            <a:ext cx="6807350" cy="245064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69" y="4891315"/>
            <a:ext cx="10613324" cy="1683585"/>
          </a:xfrm>
        </p:spPr>
      </p:pic>
      <p:sp>
        <p:nvSpPr>
          <p:cNvPr id="7" name="TextBox 6"/>
          <p:cNvSpPr txBox="1"/>
          <p:nvPr/>
        </p:nvSpPr>
        <p:spPr>
          <a:xfrm>
            <a:off x="3325217" y="4521983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/>
              <a:t>“PILE DESIGN AND CONSTRUCTION PRACTICES”- M.J.TOMILSON</a:t>
            </a:r>
            <a:endParaRPr lang="en-IN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325217" y="711198"/>
            <a:ext cx="6125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/>
              <a:t>PILE DRIVING CONTRACTORS ASSOCIATION</a:t>
            </a:r>
            <a:endParaRPr lang="en-IN" sz="2400" b="1" dirty="0"/>
          </a:p>
        </p:txBody>
      </p:sp>
      <p:sp>
        <p:nvSpPr>
          <p:cNvPr id="2" name="Rectangle 1"/>
          <p:cNvSpPr/>
          <p:nvPr/>
        </p:nvSpPr>
        <p:spPr>
          <a:xfrm>
            <a:off x="1081069" y="5399314"/>
            <a:ext cx="80074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 2"/>
          <p:cNvSpPr/>
          <p:nvPr/>
        </p:nvSpPr>
        <p:spPr>
          <a:xfrm>
            <a:off x="1161143" y="5670363"/>
            <a:ext cx="7866743" cy="295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2246642" y="1704258"/>
            <a:ext cx="7866743" cy="29500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0" name="Picture 5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0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Pile meas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551" y="1489076"/>
            <a:ext cx="5105564" cy="382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drill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49" y="1628776"/>
            <a:ext cx="4919913" cy="368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8"/>
          <p:cNvSpPr txBox="1">
            <a:spLocks noChangeArrowheads="1"/>
          </p:cNvSpPr>
          <p:nvPr/>
        </p:nvSpPr>
        <p:spPr bwMode="auto">
          <a:xfrm>
            <a:off x="1981200" y="6324601"/>
            <a:ext cx="325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Tapping Instrumentation holes</a:t>
            </a:r>
          </a:p>
        </p:txBody>
      </p:sp>
      <p:sp>
        <p:nvSpPr>
          <p:cNvPr id="20485" name="Text Box 9"/>
          <p:cNvSpPr txBox="1">
            <a:spLocks noChangeArrowheads="1"/>
          </p:cNvSpPr>
          <p:nvPr/>
        </p:nvSpPr>
        <p:spPr bwMode="auto">
          <a:xfrm>
            <a:off x="6248400" y="6324601"/>
            <a:ext cx="386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1800">
                <a:solidFill>
                  <a:prstClr val="white"/>
                </a:solidFill>
                <a:latin typeface="Arial" panose="020B0604020202020204" pitchFamily="34" charset="0"/>
              </a:rPr>
              <a:t>Instrumentation when piles on barge</a:t>
            </a:r>
          </a:p>
        </p:txBody>
      </p:sp>
      <p:pic>
        <p:nvPicPr>
          <p:cNvPr id="20486" name="Picture 10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7747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0462" y="2939534"/>
            <a:ext cx="102786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/>
              <a:t>FACTOR OF SAFETY </a:t>
            </a:r>
            <a:r>
              <a:rPr lang="en-US" sz="4400" b="1" dirty="0"/>
              <a:t>BY </a:t>
            </a:r>
            <a:r>
              <a:rPr lang="en-US" sz="4400" b="1" dirty="0" smtClean="0"/>
              <a:t>DYNAMIC </a:t>
            </a:r>
            <a:r>
              <a:rPr lang="en-US" sz="4400" b="1" dirty="0"/>
              <a:t>FORMULA</a:t>
            </a:r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64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39402" y="309093"/>
                <a:ext cx="9762187" cy="54890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algn="just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en-US" sz="1200" b="1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endParaRPr lang="en-IN" sz="1200" dirty="0" smtClean="0">
                  <a:latin typeface="CG Times (W1)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algn="just">
                  <a:lnSpc>
                    <a:spcPct val="115000"/>
                  </a:lnSpc>
                  <a:spcAft>
                    <a:spcPts val="0"/>
                  </a:spcAft>
                </a:pPr>
                <a:endParaRPr lang="en-IN" sz="1200" b="1" kern="0" cap="all" dirty="0">
                  <a:effectLst/>
                  <a:latin typeface="CG Times (W1)"/>
                  <a:cs typeface="Times New Roman" panose="02020603050405020304" pitchFamily="18" charset="0"/>
                </a:endParaRPr>
              </a:p>
              <a:p>
                <a:pPr lvl="2"/>
                <a:r>
                  <a:rPr lang="en-US" sz="2000" cap="all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IN" sz="2400" b="1" cap="all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empirical </a:t>
                </a:r>
                <a:r>
                  <a:rPr lang="x-none" sz="2400" b="1" cap="all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DYNAMIC FORMULA</a:t>
                </a:r>
                <a:endParaRPr lang="en-IN" sz="2400" b="1" cap="all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n-IN" sz="2000" b="1" cap="all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For </a:t>
                </a:r>
                <a:r>
                  <a:rPr lang="en-US" sz="2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this High Rise project, 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axial capacity of the driven precast segmental piles were determined by using </a:t>
                </a:r>
                <a:r>
                  <a:rPr lang="en-US" sz="2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EMPIRICAL Dynamic 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formula,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which is expressed as:</a:t>
                </a:r>
                <a:endParaRPr lang="en-I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𝐔</m:t>
                      </m:r>
                      <m:r>
                        <a:rPr lang="en-US" sz="2000" b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I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𝐍</m:t>
                          </m:r>
                        </m:num>
                        <m:den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𝐋</m:t>
                          </m:r>
                        </m:den>
                      </m:f>
                      <m:r>
                        <a:rPr lang="en-US" sz="20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b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IN" sz="20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𝐇</m:t>
                          </m:r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𝐖</m:t>
                          </m:r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1" i="1">
                              <a:latin typeface="Cambria Math" panose="02040503050406030204" pitchFamily="18" charset="0"/>
                            </a:rPr>
                            <m:t>𝐏</m:t>
                          </m:r>
                        </m:den>
                      </m:f>
                      <m:r>
                        <a:rPr lang="en-US" sz="2000" b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000" b="1" i="1">
                          <a:latin typeface="Cambria Math" panose="02040503050406030204" pitchFamily="18" charset="0"/>
                        </a:rPr>
                        <m:t>𝐱</m:t>
                      </m:r>
                      <m:r>
                        <a:rPr lang="en-US" sz="2000" b="1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IN" sz="2000" b="1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IN" sz="2000" b="1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𝐋</m:t>
                              </m:r>
                            </m:num>
                            <m:den>
                              <m:r>
                                <a:rPr lang="en-US" sz="2000" b="1" i="1">
                                  <a:latin typeface="Cambria Math" panose="02040503050406030204" pitchFamily="18" charset="0"/>
                                </a:rPr>
                                <m:t>𝟓𝟎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I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</a:t>
                </a:r>
                <a:endParaRPr lang="en-I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U = is the Ultimate load in Tons.</a:t>
                </a:r>
                <a:endParaRPr lang="en-I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N =is the Total number of blows required to drive the piles.</a:t>
                </a:r>
                <a:endParaRPr lang="en-I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L =is the Length of the pile in feet.</a:t>
                </a:r>
                <a:endParaRPr lang="en-I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W =is the Weight of hammer in </a:t>
                </a: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Tonnes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I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 =is the Height of fall of hammer in feet.</a:t>
                </a:r>
                <a:endParaRPr lang="en-I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P =is the Penetration for last blow in inches.</a:t>
                </a:r>
                <a:endParaRPr lang="en-I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50 &amp; 1 =are constants.</a:t>
                </a:r>
                <a:endParaRPr lang="en-I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Used a Factor of Safety of 2 to estimate the allowable load</a:t>
                </a:r>
                <a:endParaRPr lang="en-IN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9402" y="309093"/>
                <a:ext cx="9762187" cy="5489067"/>
              </a:xfrm>
              <a:prstGeom prst="rect">
                <a:avLst/>
              </a:prstGeom>
              <a:blipFill rotWithShape="0">
                <a:blip r:embed="rId2"/>
                <a:stretch>
                  <a:fillRect l="-687" b="-111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13830" y="5390985"/>
            <a:ext cx="2496709" cy="349858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801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249853"/>
              </p:ext>
            </p:extLst>
          </p:nvPr>
        </p:nvGraphicFramePr>
        <p:xfrm>
          <a:off x="1108655" y="729430"/>
          <a:ext cx="9980054" cy="597664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115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5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5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5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145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74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 of </a:t>
                      </a:r>
                      <a:r>
                        <a:rPr lang="en-US" sz="2400" b="1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safety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&lt; 2</a:t>
                      </a:r>
                      <a:endParaRPr lang="en-IN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 – 2.5</a:t>
                      </a:r>
                      <a:endParaRPr lang="en-IN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2.5 - 3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3</a:t>
                      </a:r>
                      <a:endParaRPr lang="en-IN" sz="24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No: of piles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265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133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18.50%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42.06%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21.10%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0071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(80% efficiency)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 of safety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2</a:t>
                      </a:r>
                      <a:endParaRPr lang="en-IN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– 2.5</a:t>
                      </a:r>
                      <a:endParaRPr lang="en-IN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2.5 - 3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3</a:t>
                      </a:r>
                      <a:endParaRPr lang="en-IN" sz="24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0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No: of piles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306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00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23.10%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48.57%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13.81%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1.27%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0718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(60% efficiency)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00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 of safety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2</a:t>
                      </a:r>
                      <a:endParaRPr lang="en-IN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– 2.5</a:t>
                      </a:r>
                      <a:endParaRPr lang="en-IN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2.5 - 3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3</a:t>
                      </a:r>
                      <a:endParaRPr lang="en-IN" sz="24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00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No: of piles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504</a:t>
                      </a:r>
                      <a:endParaRPr lang="en-IN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007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Percentage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en-IN" sz="24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5.87%</a:t>
                      </a:r>
                      <a:endParaRPr lang="en-IN" sz="2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0.32%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0.48%</a:t>
                      </a:r>
                      <a:endParaRPr lang="en-IN" sz="2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751785" y="0"/>
            <a:ext cx="6096000" cy="77014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Summary of ultimate pile capacity of all the piles using </a:t>
            </a:r>
            <a:r>
              <a:rPr lang="en-GB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EMPIRICAL </a:t>
            </a:r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Dynamic </a:t>
            </a:r>
            <a:r>
              <a:rPr lang="en-GB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formula</a:t>
            </a:r>
            <a:endParaRPr lang="en-IN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9841" y="729430"/>
            <a:ext cx="2683748" cy="480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(100% efficiency)</a:t>
            </a:r>
            <a:endParaRPr lang="en-IN" sz="2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09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22094" y="2997592"/>
            <a:ext cx="73441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/>
              <a:t>CAPACITY BY STATIC METHODS</a:t>
            </a:r>
            <a:endParaRPr lang="en-IN" sz="4400" dirty="0"/>
          </a:p>
        </p:txBody>
      </p:sp>
    </p:spTree>
    <p:extLst>
      <p:ext uri="{BB962C8B-B14F-4D97-AF65-F5344CB8AC3E}">
        <p14:creationId xmlns:p14="http://schemas.microsoft.com/office/powerpoint/2010/main" val="196042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5475245"/>
              </p:ext>
            </p:extLst>
          </p:nvPr>
        </p:nvGraphicFramePr>
        <p:xfrm>
          <a:off x="1081824" y="411518"/>
          <a:ext cx="10169940" cy="62469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3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40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5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75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75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907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9680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753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0753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075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437284">
                <a:tc gridSpan="10">
                  <a:txBody>
                    <a:bodyPr/>
                    <a:lstStyle/>
                    <a:p>
                      <a:pPr algn="ctr" fontAlgn="b"/>
                      <a:r>
                        <a:rPr lang="en-IN" sz="2000" b="1" u="none" strike="noStrike" dirty="0" smtClean="0">
                          <a:effectLst/>
                        </a:rPr>
                        <a:t>Pile capacity as per IS Method for 400mm square piles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8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BORE HOLE NO.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ULTIMATE  PILE CAPACITY (MT)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Allowable load (MT)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Factor of </a:t>
                      </a:r>
                      <a:r>
                        <a:rPr lang="en-IN" sz="1800" b="1" u="none" strike="noStrike" dirty="0" smtClean="0">
                          <a:effectLst/>
                          <a:latin typeface="+mn-lt"/>
                        </a:rPr>
                        <a:t>safety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82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35 m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42 m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45 m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55 m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35 m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42 m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45 m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55 m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82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165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185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698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180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0.67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0.92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1.03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3.88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982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2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165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302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314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422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180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0.92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1.68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1.74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2.34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982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3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83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225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860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180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0.46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1.25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2.61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4.78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982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4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105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128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775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180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468" marR="9468" marT="946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0.27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0.58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0.71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4.31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9827">
                <a:tc gridSpan="10">
                  <a:txBody>
                    <a:bodyPr/>
                    <a:lstStyle/>
                    <a:p>
                      <a:pPr algn="l" fontAlgn="b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982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BORE HOLE NO.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ULTIMATE  PILE CAPACITY (MT)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FOS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Allowable Pile capacity(MT)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982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35 m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42 m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45 m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55 m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35 m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42 m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45 m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55 m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982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>
                          <a:effectLst/>
                          <a:latin typeface="+mn-lt"/>
                        </a:rPr>
                        <a:t>1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698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48.00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66.00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74.00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279.20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982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2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302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314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422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66.00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120.80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125.60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168.80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982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3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83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470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860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33.20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90.00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188.00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344.00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982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>
                          <a:effectLst/>
                          <a:latin typeface="+mn-lt"/>
                        </a:rPr>
                        <a:t>4</a:t>
                      </a:r>
                      <a:endParaRPr lang="en-IN" sz="1800" b="1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49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128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775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2.5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19.60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42.00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51.20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310.00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5694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Average Ultimate Capacity(MT)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104.25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199.25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274.25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688.75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Average Allowable Capacity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Load (MT)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41.70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79.70</a:t>
                      </a:r>
                      <a:endParaRPr lang="en-IN" sz="180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109.70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275.50</a:t>
                      </a:r>
                      <a:endParaRPr lang="en-IN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502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80570" y="2336798"/>
            <a:ext cx="11437258" cy="13353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4000" b="1" dirty="0" smtClean="0"/>
              <a:t>NON LINEAR ANALYSIS USING GROUP 2014 SOFTWARE</a:t>
            </a:r>
            <a:endParaRPr lang="en-IN" sz="4000" b="1" dirty="0"/>
          </a:p>
        </p:txBody>
      </p:sp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079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59977" y="2465382"/>
            <a:ext cx="6830429" cy="780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900 mm Diameter</a:t>
            </a:r>
            <a:endParaRPr lang="en-IN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77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08" t="29647" r="12981" b="25884"/>
          <a:stretch/>
        </p:blipFill>
        <p:spPr bwMode="auto">
          <a:xfrm>
            <a:off x="-1" y="733969"/>
            <a:ext cx="6131651" cy="3907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2" t="19281" r="36758" b="35456"/>
          <a:stretch/>
        </p:blipFill>
        <p:spPr bwMode="auto">
          <a:xfrm>
            <a:off x="6030049" y="733969"/>
            <a:ext cx="5755549" cy="390747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/>
        </p:nvSpPr>
        <p:spPr>
          <a:xfrm>
            <a:off x="1833478" y="5265899"/>
            <a:ext cx="88285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The fixed coordinate system for the pile soil analysis in GROUP 2014</a:t>
            </a:r>
            <a:endParaRPr lang="en-IN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832548" y="5963325"/>
            <a:ext cx="6830429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Note: All the loads were applied at the C.G of the pile cap</a:t>
            </a:r>
            <a:endParaRPr lang="en-I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4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340129"/>
              </p:ext>
            </p:extLst>
          </p:nvPr>
        </p:nvGraphicFramePr>
        <p:xfrm>
          <a:off x="217887" y="1042325"/>
          <a:ext cx="11683998" cy="54513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9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97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97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51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6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50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73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8800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735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4768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395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5071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02776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2209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8952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5350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795355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80582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102154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661805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587446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186979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669774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321073">
                <a:tc gridSpan="23">
                  <a:txBody>
                    <a:bodyPr/>
                    <a:lstStyle/>
                    <a:p>
                      <a:pPr algn="ctr" fontAlgn="ctr"/>
                      <a:r>
                        <a:rPr lang="en-IN" sz="1800" b="1" u="none" strike="noStrike" dirty="0" smtClean="0">
                          <a:effectLst/>
                        </a:rPr>
                        <a:t>Group response of un-factored loads </a:t>
                      </a:r>
                      <a:r>
                        <a:rPr lang="en-IN" sz="1800" b="1" u="none" strike="noStrike" dirty="0">
                          <a:effectLst/>
                        </a:rPr>
                        <a:t>without Lateral Load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870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Dia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Depth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load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No of Piles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Max Pile top Displacement BH-01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Max Pile top Displacement BH-02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Max Pile top Displacement BH-03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Max Pile top Displacement BH-04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569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(m)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X(mm)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Y(mm)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Z(mm)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X(mm)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Y(mm)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Z(mm)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X(mm)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Y(mm)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Z(mm)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X(mm)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Y(mm)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Z(mm)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38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900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6350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4.300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4.840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5.300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6.300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508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20000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4.630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5.110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5.670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6.370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1727">
                <a:tc gridSpan="23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Group response of factored loads </a:t>
                      </a:r>
                      <a:r>
                        <a:rPr lang="en-IN" sz="18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without Lateral Load</a:t>
                      </a:r>
                      <a:endParaRPr lang="en-IN" sz="18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870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Dia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Depth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load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No of Piles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Pile top Reaction BH-01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Pile top Reaction BH-02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Pile top Reaction BH-03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Pile top Reaction BH-04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28704"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(mm)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(m)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IN" sz="1600" b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</a:t>
                      </a:r>
                      <a:r>
                        <a:rPr lang="en-IN" sz="1600" b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IN" sz="1600" b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IN" sz="1600" b="1" u="none" strike="noStrike" baseline="-2500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V</a:t>
                      </a:r>
                      <a:r>
                        <a:rPr lang="en-IN" sz="1600" b="1" u="none" strike="noStrike" baseline="-2500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IN" sz="1600" b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IN" sz="1600" b="1" u="none" strike="noStrike" baseline="-2500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V</a:t>
                      </a:r>
                      <a:r>
                        <a:rPr lang="en-IN" sz="1600" b="1" u="none" strike="noStrike" baseline="-2500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IN" sz="1600" b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P</a:t>
                      </a:r>
                      <a:r>
                        <a:rPr lang="en-IN" sz="1600" b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</a:t>
                      </a:r>
                      <a:r>
                        <a:rPr lang="en-IN" sz="1600" b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M</a:t>
                      </a:r>
                      <a:r>
                        <a:rPr lang="en-IN" sz="1600" b="1" u="none" strike="noStrike" baseline="-25000" dirty="0">
                          <a:solidFill>
                            <a:schemeClr val="tx1"/>
                          </a:solidFill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-m)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2870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900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55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9525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3175.0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5.1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3175.0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5.490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3175.0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5.370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3175.0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9.180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2870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30000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>
                          <a:solidFill>
                            <a:schemeClr val="tx1"/>
                          </a:solidFill>
                          <a:effectLst/>
                        </a:rPr>
                        <a:t>9</a:t>
                      </a:r>
                      <a:endParaRPr lang="en-IN" sz="1600" b="1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3333.3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3333.3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3333.3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3333.3</a:t>
                      </a:r>
                      <a:endParaRPr lang="en-IN" sz="16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600" b="0" u="none" strike="noStrike" dirty="0">
                          <a:solidFill>
                            <a:schemeClr val="tx1"/>
                          </a:solidFill>
                          <a:effectLst/>
                        </a:rPr>
                        <a:t>0.000</a:t>
                      </a:r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6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81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8546"/>
            <a:ext cx="12158833" cy="5410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92482" y="310971"/>
            <a:ext cx="10373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 </a:t>
            </a:r>
            <a:r>
              <a:rPr lang="en-US" sz="2400" b="1" dirty="0"/>
              <a:t>Response of group action of 900mm dia bored pile, 55m long with lateral loads</a:t>
            </a:r>
            <a:endParaRPr lang="en-IN" sz="2400" b="1" dirty="0"/>
          </a:p>
        </p:txBody>
      </p:sp>
      <p:sp>
        <p:nvSpPr>
          <p:cNvPr id="5" name="Oval 4"/>
          <p:cNvSpPr/>
          <p:nvPr/>
        </p:nvSpPr>
        <p:spPr>
          <a:xfrm>
            <a:off x="8302172" y="4847771"/>
            <a:ext cx="769258" cy="145142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6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13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116" y="784259"/>
            <a:ext cx="5628023" cy="521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9" y="838200"/>
            <a:ext cx="3997240" cy="5246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 descr="Untitled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863505"/>
      </p:ext>
    </p:extLst>
  </p:cSld>
  <p:clrMapOvr>
    <a:masterClrMapping/>
  </p:clrMapOvr>
  <p:transition spd="slow"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506885"/>
              </p:ext>
            </p:extLst>
          </p:nvPr>
        </p:nvGraphicFramePr>
        <p:xfrm>
          <a:off x="0" y="1808173"/>
          <a:ext cx="12192001" cy="42526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2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29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2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29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29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290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770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904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777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0180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4711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450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7426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1911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103793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83373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70203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697243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7941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80596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</a:tblGrid>
              <a:tr h="504400">
                <a:tc gridSpan="20"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effectLst/>
                        </a:rPr>
                        <a:t>Unfactored with 2% Lateral Load (40T)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637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Dia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Depth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load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No of Piles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 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Max Pile top Displacement BH-01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Max Pile top Displacement BH-02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Max Pile top Displacement BH-03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Max Pile top Displacement BH-04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4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(mm)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(m)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X(mm)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Y(mm)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Z(mm)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X(mm)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Y(mm)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Z(mm)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X(mm)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Y(mm)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Z(mm)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X(mm)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Y(mm)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Z(mm)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9457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900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55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20000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9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4.870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2.490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0.000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5.020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2.480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0.000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5.900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2.560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0.000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6.640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2.580</a:t>
                      </a:r>
                      <a:endParaRPr lang="en-IN" sz="16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0.000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457">
                <a:tc>
                  <a:txBody>
                    <a:bodyPr/>
                    <a:lstStyle/>
                    <a:p>
                      <a:pPr algn="l" fontAlgn="b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b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IN"/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 marL="9322" marR="9322" marT="9322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4400">
                <a:tc gridSpan="20"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effectLst/>
                        </a:rPr>
                        <a:t>Factored with 2% Lateral </a:t>
                      </a:r>
                      <a:r>
                        <a:rPr lang="en-IN" sz="2000" b="1" u="none" strike="noStrike" dirty="0" smtClean="0">
                          <a:effectLst/>
                        </a:rPr>
                        <a:t>Load (40T)</a:t>
                      </a:r>
                      <a:endParaRPr lang="en-IN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637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Dia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Depth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load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No of Piles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 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Pile top Reaction BH-01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Pile top Reaction BH-02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Pile top Reaction BH-03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Pile top Reaction BH-04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637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(mm)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(m)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P</a:t>
                      </a:r>
                      <a:r>
                        <a:rPr lang="en-IN" sz="1600" b="1" u="none" strike="noStrike" baseline="-25000"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V</a:t>
                      </a:r>
                      <a:r>
                        <a:rPr lang="en-IN" sz="1600" b="1" u="none" strike="noStrike" baseline="-25000"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M</a:t>
                      </a:r>
                      <a:r>
                        <a:rPr lang="en-IN" sz="1600" b="1" u="none" strike="noStrike" baseline="-25000"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effectLst/>
                        </a:rPr>
                        <a:t>(kN-m)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P</a:t>
                      </a:r>
                      <a:r>
                        <a:rPr lang="en-IN" sz="1600" b="1" u="none" strike="noStrike" baseline="-25000"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V</a:t>
                      </a:r>
                      <a:r>
                        <a:rPr lang="en-IN" sz="1600" b="1" u="none" strike="noStrike" baseline="-25000"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M</a:t>
                      </a:r>
                      <a:r>
                        <a:rPr lang="en-IN" sz="1600" b="1" u="none" strike="noStrike" baseline="-25000"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effectLst/>
                        </a:rPr>
                        <a:t>(kN-m)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P</a:t>
                      </a:r>
                      <a:r>
                        <a:rPr lang="en-IN" sz="1600" b="1" u="none" strike="noStrike" baseline="-25000"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effectLst/>
                        </a:rPr>
                        <a:t>(kN)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V</a:t>
                      </a:r>
                      <a:r>
                        <a:rPr lang="en-IN" sz="1600" b="1" u="none" strike="noStrike" baseline="-25000" dirty="0"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effectLst/>
                        </a:rPr>
                        <a:t>)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>
                          <a:effectLst/>
                        </a:rPr>
                        <a:t>M</a:t>
                      </a:r>
                      <a:r>
                        <a:rPr lang="en-IN" sz="1600" b="1" u="none" strike="noStrike" baseline="-25000">
                          <a:effectLst/>
                        </a:rPr>
                        <a:t>u</a:t>
                      </a:r>
                      <a:r>
                        <a:rPr lang="en-IN" sz="1600" b="1" u="none" strike="noStrike">
                          <a:effectLst/>
                        </a:rPr>
                        <a:t>(kN-m)</a:t>
                      </a:r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P</a:t>
                      </a:r>
                      <a:r>
                        <a:rPr lang="en-IN" sz="1600" b="1" u="none" strike="noStrike" baseline="-25000" dirty="0"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effectLst/>
                        </a:rPr>
                        <a:t>)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V</a:t>
                      </a:r>
                      <a:r>
                        <a:rPr lang="en-IN" sz="1600" b="1" u="none" strike="noStrike" baseline="-25000" dirty="0"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effectLst/>
                        </a:rPr>
                        <a:t>)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M</a:t>
                      </a:r>
                      <a:r>
                        <a:rPr lang="en-IN" sz="1600" b="1" u="none" strike="noStrike" baseline="-25000" dirty="0">
                          <a:effectLst/>
                        </a:rPr>
                        <a:t>u</a:t>
                      </a:r>
                      <a:r>
                        <a:rPr lang="en-IN" sz="1600" b="1" u="none" strike="noStrike" dirty="0">
                          <a:effectLst/>
                        </a:rPr>
                        <a:t>(</a:t>
                      </a:r>
                      <a:r>
                        <a:rPr lang="en-IN" sz="1600" b="1" u="none" strike="noStrike" dirty="0" err="1">
                          <a:effectLst/>
                        </a:rPr>
                        <a:t>kN</a:t>
                      </a:r>
                      <a:r>
                        <a:rPr lang="en-IN" sz="1600" b="1" u="none" strike="noStrike" dirty="0">
                          <a:effectLst/>
                        </a:rPr>
                        <a:t>-m)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6379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900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55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30000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>
                          <a:effectLst/>
                        </a:rPr>
                        <a:t>9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3418.0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43.1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127.0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3417.0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43.1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127.0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3487.0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43.1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127.0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3415.0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43.3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600" b="1" u="none" strike="noStrike" dirty="0" smtClean="0">
                          <a:effectLst/>
                        </a:rPr>
                        <a:t>124.0</a:t>
                      </a:r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322" marR="9322" marT="932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0" y="1058852"/>
            <a:ext cx="11977992" cy="530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2% of 2000 T = 40T for the group of 9 piles, Therefore 4.4T per pile, which is 1.8% of the allowable load of 240 T</a:t>
            </a:r>
            <a:endParaRPr lang="en-IN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07004" y="6101167"/>
            <a:ext cx="11977992" cy="530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000" b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reinforcement provided is adequate</a:t>
            </a:r>
            <a:endParaRPr lang="en-IN" sz="30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802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59977" y="2465382"/>
            <a:ext cx="6830429" cy="780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4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400 mm Square Piles</a:t>
            </a:r>
            <a:endParaRPr lang="en-IN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480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6740933"/>
              </p:ext>
            </p:extLst>
          </p:nvPr>
        </p:nvGraphicFramePr>
        <p:xfrm>
          <a:off x="188869" y="931608"/>
          <a:ext cx="11868451" cy="57562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53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1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58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427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30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558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5866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1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5580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5580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3142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2437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5580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5580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5810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9770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75580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75580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651138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104664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75580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</a:tblGrid>
              <a:tr h="335820">
                <a:tc gridSpan="2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 smtClean="0">
                          <a:effectLst/>
                        </a:rPr>
                        <a:t>Group response of un-factored </a:t>
                      </a:r>
                      <a:r>
                        <a:rPr lang="en-IN" sz="1800" b="1" u="none" strike="noStrike" dirty="0">
                          <a:effectLst/>
                        </a:rPr>
                        <a:t>without  Lateral Load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6126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 err="1" smtClean="0">
                          <a:effectLst/>
                        </a:rPr>
                        <a:t>Diam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Depth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load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No of Piles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Pile top Displacement BH-01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Pile top Displacement BH-02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Pile top Displacement BH-03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Pile top Displacement BH-04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698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(mm)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(m)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X(mm)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Y(mm)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Z(mm)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X(mm)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Y(mm)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Z(mm)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X(mm)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Y(mm)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Z(mm)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X(mm)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Y(mm)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Z(mm)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69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451.35</a:t>
                      </a:r>
                      <a:br>
                        <a:rPr lang="en-IN" sz="1400" b="1" u="none" strike="noStrike" dirty="0">
                          <a:effectLst/>
                        </a:rPr>
                      </a:br>
                      <a:r>
                        <a:rPr lang="en-IN" sz="1400" b="1" u="none" strike="noStrike" dirty="0" smtClean="0">
                          <a:effectLst/>
                        </a:rPr>
                        <a:t>(0.4m</a:t>
                      </a:r>
                      <a:r>
                        <a:rPr lang="en-IN" sz="1400" b="1" u="none" strike="noStrike" baseline="0" dirty="0" smtClean="0">
                          <a:effectLst/>
                        </a:rPr>
                        <a:t> square)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55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6350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9.81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10.62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10.85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11.91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69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20000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12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10.37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11.13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11.53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12.70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69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45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6350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10.04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10.90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10.90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12.20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69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20000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10.78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11.70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11.71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13.00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369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6350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gridSpan="16"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Bearing Failure</a:t>
                      </a:r>
                      <a:endParaRPr lang="en-IN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369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20000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16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820">
                <a:tc gridSpan="22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 smtClean="0">
                          <a:effectLst/>
                        </a:rPr>
                        <a:t>Group response of factored </a:t>
                      </a:r>
                      <a:r>
                        <a:rPr lang="en-IN" sz="1800" b="1" u="none" strike="noStrike" dirty="0">
                          <a:effectLst/>
                        </a:rPr>
                        <a:t>without Lateral Load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612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 err="1" smtClean="0">
                          <a:effectLst/>
                        </a:rPr>
                        <a:t>Diam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Depth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load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No of Piles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Pile top Reaction BH-01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Pile top Reaction BH-02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Pile top Reaction BH-03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Pile top Reaction BH-04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6126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(mm)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(m)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V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M</a:t>
                      </a:r>
                      <a:r>
                        <a:rPr lang="en-IN" sz="1400" b="1" u="none" strike="noStrike" baseline="-25000" dirty="0">
                          <a:effectLst/>
                        </a:rPr>
                        <a:t>u</a:t>
                      </a:r>
                      <a:r>
                        <a:rPr lang="en-IN" sz="1400" b="1" u="none" strike="noStrike" dirty="0">
                          <a:effectLst/>
                        </a:rPr>
                        <a:t>(</a:t>
                      </a:r>
                      <a:r>
                        <a:rPr lang="en-IN" sz="1400" b="1" u="none" strike="noStrike" dirty="0" err="1">
                          <a:effectLst/>
                        </a:rPr>
                        <a:t>kN</a:t>
                      </a:r>
                      <a:r>
                        <a:rPr lang="en-IN" sz="1400" b="1" u="none" strike="noStrike" dirty="0">
                          <a:effectLst/>
                        </a:rPr>
                        <a:t>-m)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V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M</a:t>
                      </a:r>
                      <a:r>
                        <a:rPr lang="en-IN" sz="1400" b="1" u="none" strike="noStrike" baseline="-25000" dirty="0">
                          <a:effectLst/>
                        </a:rPr>
                        <a:t>u</a:t>
                      </a:r>
                      <a:r>
                        <a:rPr lang="en-IN" sz="1400" b="1" u="none" strike="noStrike" dirty="0">
                          <a:effectLst/>
                        </a:rPr>
                        <a:t>(</a:t>
                      </a:r>
                      <a:r>
                        <a:rPr lang="en-IN" sz="1400" b="1" u="none" strike="noStrike" dirty="0" err="1">
                          <a:effectLst/>
                        </a:rPr>
                        <a:t>kN</a:t>
                      </a:r>
                      <a:r>
                        <a:rPr lang="en-IN" sz="1400" b="1" u="none" strike="noStrike" dirty="0">
                          <a:effectLst/>
                        </a:rPr>
                        <a:t>-m)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</a:t>
                      </a:r>
                      <a:r>
                        <a:rPr lang="en-IN" sz="1400" b="1" u="none" strike="noStrike" baseline="-25000" dirty="0">
                          <a:effectLst/>
                        </a:rPr>
                        <a:t>u</a:t>
                      </a:r>
                      <a:r>
                        <a:rPr lang="en-IN" sz="1400" b="1" u="none" strike="noStrike" dirty="0">
                          <a:effectLst/>
                        </a:rPr>
                        <a:t>(</a:t>
                      </a:r>
                      <a:r>
                        <a:rPr lang="en-IN" sz="1400" b="1" u="none" strike="noStrike" dirty="0" err="1">
                          <a:effectLst/>
                        </a:rPr>
                        <a:t>kN</a:t>
                      </a:r>
                      <a:r>
                        <a:rPr lang="en-IN" sz="1400" b="1" u="none" strike="noStrike" dirty="0">
                          <a:effectLst/>
                        </a:rPr>
                        <a:t>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V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M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(kN-m)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V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M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(kN-m)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3698">
                <a:tc rowSpan="6"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451.35</a:t>
                      </a:r>
                      <a:br>
                        <a:rPr lang="en-IN" sz="1400" b="1" u="none" strike="noStrike" dirty="0">
                          <a:effectLst/>
                        </a:rPr>
                      </a:br>
                      <a:r>
                        <a:rPr lang="en-IN" sz="1400" b="1" u="none" strike="noStrike" dirty="0" smtClean="0">
                          <a:effectLst/>
                        </a:rPr>
                        <a:t>(0.4m</a:t>
                      </a:r>
                      <a:r>
                        <a:rPr lang="en-IN" sz="1400" b="1" u="none" strike="noStrike" baseline="0" dirty="0" smtClean="0">
                          <a:effectLst/>
                        </a:rPr>
                        <a:t> square)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6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55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9525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2381.70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0.27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2381.00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0.26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2381.70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0.28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2381.70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0.28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3698"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30000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2500.00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2500.00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2500.00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2500.00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3698"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45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9525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2381.40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0.39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2381.00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2381.00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0.33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2381.00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0.35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71881"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30000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Bearing Failure</a:t>
                      </a:r>
                      <a:endParaRPr lang="en-IN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2500.00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2500.00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>
                          <a:effectLst/>
                        </a:rPr>
                        <a:t>0.00</a:t>
                      </a:r>
                      <a:endParaRPr lang="en-IN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IN" sz="1400" b="0" u="none" strike="noStrike" dirty="0">
                          <a:effectLst/>
                        </a:rPr>
                        <a:t>0.00</a:t>
                      </a:r>
                      <a:endParaRPr lang="en-IN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698"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9525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solidFill>
                            <a:srgbClr val="FF0000"/>
                          </a:solidFill>
                          <a:effectLst/>
                        </a:rPr>
                        <a:t>4</a:t>
                      </a:r>
                      <a:endParaRPr lang="en-IN" sz="1400" b="1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gridSpan="17">
                  <a:txBody>
                    <a:bodyPr/>
                    <a:lstStyle/>
                    <a:p>
                      <a:pPr algn="ctr" fontAlgn="ctr"/>
                      <a:r>
                        <a:rPr lang="en-IN" sz="20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Bearing Failure</a:t>
                      </a:r>
                      <a:endParaRPr lang="en-IN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n-IN" sz="20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698"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30000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7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12828" y="931608"/>
            <a:ext cx="3352800" cy="35065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2938653" y="151266"/>
            <a:ext cx="6830429" cy="5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lateral load</a:t>
            </a:r>
            <a:endParaRPr lang="en-I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75738" y="3594538"/>
            <a:ext cx="3189890" cy="39053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81956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0210365"/>
              </p:ext>
            </p:extLst>
          </p:nvPr>
        </p:nvGraphicFramePr>
        <p:xfrm>
          <a:off x="67159" y="943601"/>
          <a:ext cx="12017837" cy="52954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5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65315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393298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 smtClean="0">
                          <a:effectLst/>
                        </a:rPr>
                        <a:t>Group response un-factored </a:t>
                      </a:r>
                      <a:r>
                        <a:rPr lang="en-IN" sz="1800" b="1" u="none" strike="noStrike" dirty="0">
                          <a:effectLst/>
                        </a:rPr>
                        <a:t>with  Lateral </a:t>
                      </a:r>
                      <a:r>
                        <a:rPr lang="en-IN" sz="1800" b="1" u="none" strike="noStrike" dirty="0" smtClean="0">
                          <a:effectLst/>
                        </a:rPr>
                        <a:t>Load (1.8</a:t>
                      </a:r>
                      <a:r>
                        <a:rPr lang="en-IN" sz="1800" b="1" u="none" strike="noStrike" dirty="0">
                          <a:effectLst/>
                        </a:rPr>
                        <a:t>% of 180 </a:t>
                      </a:r>
                      <a:r>
                        <a:rPr lang="en-IN" sz="1800" b="1" u="none" strike="noStrike" dirty="0" smtClean="0">
                          <a:effectLst/>
                        </a:rPr>
                        <a:t>ton (</a:t>
                      </a:r>
                      <a:r>
                        <a:rPr lang="en-IN" sz="1800" b="1" u="none" strike="noStrike" dirty="0" smtClean="0">
                          <a:effectLst/>
                        </a:rPr>
                        <a:t>3.2</a:t>
                      </a:r>
                      <a:r>
                        <a:rPr lang="en-IN" sz="1800" b="1" u="none" strike="noStrike" baseline="0" dirty="0" smtClean="0">
                          <a:effectLst/>
                        </a:rPr>
                        <a:t>T)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46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Diameter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Depth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load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No of Piles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Pile top Displacement BH-01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Pile top Displacement BH-02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Pile top Displacement BH-03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Pile top Displacement BH-04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832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(mm)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(m)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X(mm)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Y(mm)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Z(mm)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X(mm)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Y(mm)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Z(mm)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X(mm)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Y(mm)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Z(mm)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X(mm)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Y(mm)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Z(mm)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948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451.35</a:t>
                      </a:r>
                      <a:br>
                        <a:rPr lang="en-IN" sz="1400" b="1" u="none" strike="noStrike">
                          <a:effectLst/>
                        </a:rPr>
                      </a:br>
                      <a:r>
                        <a:rPr lang="en-IN" sz="1400" b="1" u="none" strike="noStrike">
                          <a:effectLst/>
                        </a:rPr>
                        <a:t>(400*400)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400" b="1" u="none" strike="noStrike" dirty="0">
                          <a:effectLst/>
                        </a:rPr>
                        <a:t>55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20000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11.10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10.90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11.98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10.90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12.28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11.07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13.59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11.20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14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400" b="1" u="none" strike="noStrike" dirty="0">
                          <a:effectLst/>
                        </a:rPr>
                        <a:t>45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20000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11.57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11.02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12.50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10.98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12.65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11.19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13.98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11.80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0.00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471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20000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Bearing Failure</a:t>
                      </a:r>
                      <a:endParaRPr lang="en-IN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3298">
                <a:tc gridSpan="16">
                  <a:txBody>
                    <a:bodyPr/>
                    <a:lstStyle/>
                    <a:p>
                      <a:pPr algn="ctr" fontAlgn="b"/>
                      <a:r>
                        <a:rPr lang="en-IN" sz="1800" b="1" u="none" strike="noStrike" dirty="0" smtClean="0">
                          <a:effectLst/>
                        </a:rPr>
                        <a:t>Group response of factored </a:t>
                      </a:r>
                      <a:r>
                        <a:rPr lang="en-IN" sz="1800" b="1" u="none" strike="noStrike" dirty="0">
                          <a:effectLst/>
                        </a:rPr>
                        <a:t>with Lateral Load </a:t>
                      </a:r>
                      <a:r>
                        <a:rPr lang="en-IN" sz="1800" b="1" u="none" strike="noStrike" dirty="0" smtClean="0">
                          <a:effectLst/>
                        </a:rPr>
                        <a:t>(1.8</a:t>
                      </a:r>
                      <a:r>
                        <a:rPr lang="en-IN" sz="1800" b="1" u="none" strike="noStrike" dirty="0">
                          <a:effectLst/>
                        </a:rPr>
                        <a:t>% of 180 </a:t>
                      </a:r>
                      <a:r>
                        <a:rPr lang="en-IN" sz="1800" b="1" u="none" strike="noStrike" dirty="0" smtClean="0">
                          <a:effectLst/>
                        </a:rPr>
                        <a:t>ton  (3.2T</a:t>
                      </a:r>
                      <a:r>
                        <a:rPr lang="en-IN" sz="1800" b="1" u="none" strike="noStrike" dirty="0" smtClean="0">
                          <a:effectLst/>
                        </a:rPr>
                        <a:t>)</a:t>
                      </a:r>
                      <a:endParaRPr lang="en-IN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446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Diameter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Depth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load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No of Piles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Pile top Reaction BH-01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Pile top Reaction BH-02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Pile top Reaction BH-03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Pile top Reaction BH-04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4465"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(mm)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(m)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V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M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(kN-m)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</a:t>
                      </a:r>
                      <a:r>
                        <a:rPr lang="en-IN" sz="1400" b="1" u="none" strike="noStrike" baseline="-25000" dirty="0">
                          <a:effectLst/>
                        </a:rPr>
                        <a:t>u</a:t>
                      </a:r>
                      <a:r>
                        <a:rPr lang="en-IN" sz="1400" b="1" u="none" strike="noStrike" dirty="0">
                          <a:effectLst/>
                        </a:rPr>
                        <a:t>(</a:t>
                      </a:r>
                      <a:r>
                        <a:rPr lang="en-IN" sz="1400" b="1" u="none" strike="noStrike" dirty="0" err="1">
                          <a:effectLst/>
                        </a:rPr>
                        <a:t>kN</a:t>
                      </a:r>
                      <a:r>
                        <a:rPr lang="en-IN" sz="1400" b="1" u="none" strike="noStrike" dirty="0">
                          <a:effectLst/>
                        </a:rPr>
                        <a:t>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V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M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(kN-m)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 dirty="0">
                          <a:effectLst/>
                        </a:rPr>
                        <a:t>P</a:t>
                      </a:r>
                      <a:r>
                        <a:rPr lang="en-IN" sz="1400" b="1" u="none" strike="noStrike" baseline="-25000" dirty="0">
                          <a:effectLst/>
                        </a:rPr>
                        <a:t>u</a:t>
                      </a:r>
                      <a:r>
                        <a:rPr lang="en-IN" sz="1400" b="1" u="none" strike="noStrike" dirty="0">
                          <a:effectLst/>
                        </a:rPr>
                        <a:t>(</a:t>
                      </a:r>
                      <a:r>
                        <a:rPr lang="en-IN" sz="1400" b="1" u="none" strike="noStrike" dirty="0" err="1">
                          <a:effectLst/>
                        </a:rPr>
                        <a:t>kN</a:t>
                      </a:r>
                      <a:r>
                        <a:rPr lang="en-IN" sz="1400" b="1" u="none" strike="noStrike" dirty="0">
                          <a:effectLst/>
                        </a:rPr>
                        <a:t>)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V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M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(kN-m)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P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V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N" sz="1400" b="1" u="none" strike="noStrike">
                          <a:effectLst/>
                        </a:rPr>
                        <a:t>M</a:t>
                      </a:r>
                      <a:r>
                        <a:rPr lang="en-IN" sz="1400" b="1" u="none" strike="noStrike" baseline="-25000">
                          <a:effectLst/>
                        </a:rPr>
                        <a:t>u</a:t>
                      </a:r>
                      <a:r>
                        <a:rPr lang="en-IN" sz="1400" b="1" u="none" strike="noStrike">
                          <a:effectLst/>
                        </a:rPr>
                        <a:t>(kN-m)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8832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451.35</a:t>
                      </a:r>
                      <a:br>
                        <a:rPr lang="en-IN" sz="1400" b="1" u="none" strike="noStrike">
                          <a:effectLst/>
                        </a:rPr>
                      </a:br>
                      <a:r>
                        <a:rPr lang="en-IN" sz="1400" b="1" u="none" strike="noStrike">
                          <a:effectLst/>
                        </a:rPr>
                        <a:t>(400*400)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400" b="1" u="none" strike="noStrike">
                          <a:effectLst/>
                        </a:rPr>
                        <a:t>55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30000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2591.00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33.48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86.47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2591.00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33.48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86.37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2596.00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33.27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90.56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2589.00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33.14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85.74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9948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400" b="1" u="none" strike="noStrike">
                          <a:effectLst/>
                        </a:rPr>
                        <a:t>45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30000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12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Bearing Failure</a:t>
                      </a:r>
                      <a:endParaRPr lang="en-IN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effectLst/>
                        </a:rPr>
                        <a:t>2588.00</a:t>
                      </a:r>
                      <a:endParaRPr lang="en-IN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33.49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83.31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2587.00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33.61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>
                          <a:effectLst/>
                        </a:rPr>
                        <a:t>82.67</a:t>
                      </a:r>
                      <a:endParaRPr lang="en-IN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471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35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30000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1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</a:t>
                      </a:r>
                      <a:endParaRPr lang="en-IN" sz="1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ctr"/>
                      <a:r>
                        <a:rPr lang="en-IN" sz="24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Bearing Failure</a:t>
                      </a:r>
                      <a:endParaRPr lang="en-IN" sz="24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67159" y="6342777"/>
            <a:ext cx="11977992" cy="5303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IN" sz="3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 Reinforcement = 1.4%, but provided is 1.22% - NOT OK</a:t>
            </a:r>
            <a:endParaRPr lang="en-IN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33849" y="1019503"/>
            <a:ext cx="4046482" cy="39939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5433849" y="3461121"/>
            <a:ext cx="4046482" cy="39939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Rectangle 7"/>
          <p:cNvSpPr/>
          <p:nvPr/>
        </p:nvSpPr>
        <p:spPr>
          <a:xfrm>
            <a:off x="2938653" y="151266"/>
            <a:ext cx="6830429" cy="5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 smtClean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lateral load</a:t>
            </a:r>
            <a:endParaRPr lang="en-I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741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599" y="3078049"/>
            <a:ext cx="67098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 smtClean="0"/>
              <a:t>REMEDIAL MEASURES</a:t>
            </a:r>
            <a:endParaRPr lang="en-IN" sz="4400" b="1" dirty="0"/>
          </a:p>
        </p:txBody>
      </p:sp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11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485" y="2235201"/>
            <a:ext cx="11451771" cy="2206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ADDITIONAL PILES WERE REQUIRED</a:t>
            </a:r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200607" y="3336288"/>
            <a:ext cx="1801221" cy="4519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 b="1" dirty="0" smtClean="0">
                <a:solidFill>
                  <a:srgbClr val="FF0000"/>
                </a:solidFill>
              </a:rPr>
              <a:t>1,17,312 T</a:t>
            </a:r>
            <a:r>
              <a:rPr lang="en-IN" sz="2000" b="1" dirty="0" smtClean="0"/>
              <a:t> </a:t>
            </a:r>
            <a:endParaRPr lang="en-IN" sz="20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204" y="-4482"/>
            <a:ext cx="7221596" cy="6898587"/>
          </a:xfrm>
        </p:spPr>
      </p:pic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45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08" y="0"/>
            <a:ext cx="6928848" cy="6858000"/>
          </a:xfr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8200572" y="3524973"/>
            <a:ext cx="3991428" cy="12937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2800" b="1" dirty="0" smtClean="0">
                <a:solidFill>
                  <a:srgbClr val="FF0000"/>
                </a:solidFill>
              </a:rPr>
              <a:t>1,11,510 T, </a:t>
            </a:r>
          </a:p>
          <a:p>
            <a:endParaRPr lang="en-IN" sz="2800" b="1" dirty="0">
              <a:solidFill>
                <a:srgbClr val="FF0000"/>
              </a:solidFill>
            </a:endParaRPr>
          </a:p>
          <a:p>
            <a:r>
              <a:rPr lang="en-IN" sz="2800" b="1" dirty="0" smtClean="0">
                <a:solidFill>
                  <a:srgbClr val="FF0000"/>
                </a:solidFill>
              </a:rPr>
              <a:t>which 5800 T less than the initial tender specified</a:t>
            </a:r>
            <a:r>
              <a:rPr lang="en-IN" sz="2000" b="1" dirty="0" smtClean="0"/>
              <a:t> </a:t>
            </a:r>
            <a:endParaRPr lang="en-IN" sz="2000" b="1" dirty="0"/>
          </a:p>
        </p:txBody>
      </p: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86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78419"/>
            <a:ext cx="12697343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300" b="1" dirty="0">
                <a:ea typeface="Calibri" panose="020F0502020204030204" pitchFamily="34" charset="0"/>
              </a:rPr>
              <a:t>Total load carrying capacity based on the established allowable capacity for various penetrations </a:t>
            </a:r>
            <a:endParaRPr lang="en-IN" sz="23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466727"/>
              </p:ext>
            </p:extLst>
          </p:nvPr>
        </p:nvGraphicFramePr>
        <p:xfrm>
          <a:off x="520446" y="1124695"/>
          <a:ext cx="11028201" cy="570534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284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82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490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48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663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Penetration (m)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No. of Piles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Allowable Load (MT)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Load (MT)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5447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PRECAST PILE (Based on Driving Records furnished)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 35 m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1848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35m - 45m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47410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54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45m - 55m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8260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54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&gt;55m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3575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5447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en-IN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61093</a:t>
                      </a:r>
                      <a:endParaRPr lang="en-IN" sz="2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544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Driving Records available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Assumed 55m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180*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5220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5447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145*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7830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5447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Total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</a:t>
                      </a:r>
                      <a:endParaRPr lang="en-IN" sz="2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13050</a:t>
                      </a:r>
                      <a:endParaRPr lang="en-IN" sz="2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5447">
                <a:tc gridSpan="4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Grand TOTAL (I+II)</a:t>
                      </a:r>
                      <a:endParaRPr lang="en-IN" sz="2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6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74143</a:t>
                      </a:r>
                      <a:endParaRPr lang="en-IN" sz="2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577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3749" y="2570477"/>
            <a:ext cx="9289965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lnSpc>
                <a:spcPct val="115000"/>
              </a:lnSpc>
              <a:spcAft>
                <a:spcPts val="0"/>
              </a:spcAft>
              <a:buSzPts val="1200"/>
            </a:pPr>
            <a:r>
              <a:rPr lang="x-none" sz="2800" b="1" kern="0" cap="all" dirty="0">
                <a:cs typeface="Arial" panose="020B0604020202020204" pitchFamily="34" charset="0"/>
              </a:rPr>
              <a:t>Results of group analysis of Column </a:t>
            </a:r>
            <a:r>
              <a:rPr lang="x-none" sz="2800" b="1" kern="0" cap="all" dirty="0" smtClean="0">
                <a:cs typeface="Arial" panose="020B0604020202020204" pitchFamily="34" charset="0"/>
              </a:rPr>
              <a:t>C-15</a:t>
            </a:r>
            <a:r>
              <a:rPr lang="en-IN" sz="2800" b="1" kern="0" cap="all" dirty="0" smtClean="0">
                <a:cs typeface="Arial" panose="020B0604020202020204" pitchFamily="34" charset="0"/>
              </a:rPr>
              <a:t> WITH AND</a:t>
            </a:r>
            <a:r>
              <a:rPr lang="x-none" sz="2800" b="1" kern="0" cap="all" dirty="0" smtClean="0">
                <a:cs typeface="Arial" panose="020B0604020202020204" pitchFamily="34" charset="0"/>
              </a:rPr>
              <a:t> </a:t>
            </a:r>
            <a:r>
              <a:rPr lang="x-none" sz="2800" b="1" kern="0" cap="all" dirty="0">
                <a:cs typeface="Arial" panose="020B0604020202020204" pitchFamily="34" charset="0"/>
              </a:rPr>
              <a:t>without additional DMC Piles (P4A Group</a:t>
            </a:r>
            <a:r>
              <a:rPr lang="x-none" sz="2000" b="1" kern="0" cap="all" dirty="0">
                <a:cs typeface="Arial" panose="020B0604020202020204" pitchFamily="34" charset="0"/>
              </a:rPr>
              <a:t>)</a:t>
            </a:r>
            <a:endParaRPr lang="en-IN" sz="2000" b="1" kern="0" cap="all" dirty="0">
              <a:effectLst/>
              <a:cs typeface="Times New Roman" panose="02020603050405020304" pitchFamily="18" charset="0"/>
            </a:endParaRPr>
          </a:p>
        </p:txBody>
      </p:sp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03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64" y="1122947"/>
            <a:ext cx="5789524" cy="4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1122947"/>
            <a:ext cx="5626996" cy="419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5" descr="Untitled-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7300" y="0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4974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9847548"/>
              </p:ext>
            </p:extLst>
          </p:nvPr>
        </p:nvGraphicFramePr>
        <p:xfrm>
          <a:off x="1147827" y="858284"/>
          <a:ext cx="10244072" cy="262044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084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20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618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6864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4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Sl. No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Size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effectLst/>
                        </a:rPr>
                        <a:t>Penetration (m)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Allowable </a:t>
                      </a:r>
                      <a:r>
                        <a:rPr lang="en-US" sz="1800" b="1" dirty="0" smtClean="0">
                          <a:effectLst/>
                        </a:rPr>
                        <a:t>Capacity</a:t>
                      </a:r>
                      <a:r>
                        <a:rPr lang="en-US" sz="1800" b="1" baseline="0" dirty="0" smtClean="0">
                          <a:effectLst/>
                        </a:rPr>
                        <a:t> (</a:t>
                      </a:r>
                      <a:r>
                        <a:rPr lang="en-US" sz="1800" b="1" dirty="0" smtClean="0">
                          <a:effectLst/>
                        </a:rPr>
                        <a:t>MT)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P-502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400mm square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43.85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110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P-503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400mm square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110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P-504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400mm square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110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P-505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400mm square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110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4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P-1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900mm dia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240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3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P-2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900mm dia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240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455569" y="404531"/>
            <a:ext cx="854298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ea typeface="Calibri" panose="020F0502020204030204" pitchFamily="34" charset="0"/>
              </a:rPr>
              <a:t>Summary of Pile Group – Column C-15 with additional DMC piles</a:t>
            </a:r>
            <a:endParaRPr lang="en-IN" sz="2200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912" y="3563148"/>
            <a:ext cx="2475530" cy="296434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3414530" y="6488668"/>
            <a:ext cx="5981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ea typeface="Calibri" panose="020F0502020204030204" pitchFamily="34" charset="0"/>
              </a:rPr>
              <a:t>Pile Group of Column C-15 with additional DMC piles</a:t>
            </a:r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1979054" y="-65045"/>
            <a:ext cx="91611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ea typeface="Calibri" panose="020F0502020204030204" pitchFamily="34" charset="0"/>
              </a:rPr>
              <a:t>Results of group analysis of Column C-15 </a:t>
            </a:r>
            <a:r>
              <a:rPr lang="en-US" sz="2400" b="1" dirty="0" smtClean="0">
                <a:ea typeface="Calibri" panose="020F0502020204030204" pitchFamily="34" charset="0"/>
              </a:rPr>
              <a:t>with </a:t>
            </a:r>
            <a:r>
              <a:rPr lang="en-US" sz="2400" b="1" dirty="0">
                <a:ea typeface="Calibri" panose="020F0502020204030204" pitchFamily="34" charset="0"/>
              </a:rPr>
              <a:t>additional DMC Piles</a:t>
            </a:r>
            <a:endParaRPr lang="en-IN" sz="2400" b="1" dirty="0"/>
          </a:p>
        </p:txBody>
      </p:sp>
      <p:pic>
        <p:nvPicPr>
          <p:cNvPr id="7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384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3958" y="970137"/>
            <a:ext cx="109212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Results of group analysis of Column C-15 without additional DMC Piles</a:t>
            </a:r>
            <a:endParaRPr lang="en-I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9601871"/>
              </p:ext>
            </p:extLst>
          </p:nvPr>
        </p:nvGraphicFramePr>
        <p:xfrm>
          <a:off x="863958" y="1544241"/>
          <a:ext cx="10515600" cy="238953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8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3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4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82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82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046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56560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Case A : Unfactored Load of 6350 kN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56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top displacement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Top Reaction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67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no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X (mm)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Y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Z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no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Vu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Mu (kN-m)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11.02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1588.2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0.35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11.03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1586.1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0.35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11.01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1587.4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0.35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5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11.02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1588.3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0.35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886628"/>
              </p:ext>
            </p:extLst>
          </p:nvPr>
        </p:nvGraphicFramePr>
        <p:xfrm>
          <a:off x="863958" y="4158653"/>
          <a:ext cx="10515600" cy="241467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18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92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92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24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3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405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82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822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0468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69542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Case B : Factored Load of 9525 kN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54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top displacement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Top Reaction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8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no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X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Y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Z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no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Vu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Mu (kN-m)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BEARING FAILURE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BEARING FAILURE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5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7189076" y="1431802"/>
            <a:ext cx="4025462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9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2425292"/>
              </p:ext>
            </p:extLst>
          </p:nvPr>
        </p:nvGraphicFramePr>
        <p:xfrm>
          <a:off x="1005626" y="895486"/>
          <a:ext cx="10515599" cy="249165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8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9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82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65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55951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Case A : Unfactored Load of 6350 kN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95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Pile top displacement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Pile top Reaction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Pile no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X (mm)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 (mm)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Z (mm)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Pile no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Pu (kN)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Vu (kN)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Mu (kN-m)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10.19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12.78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-0.18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1497.4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31.93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69.01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12.05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12.78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-0.18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1675.6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31.59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69.05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10.09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12.79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-0.18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1487.2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31.96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69.06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9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11.95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12.79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-0.18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1689.9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31.51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69.07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63970" y="341488"/>
            <a:ext cx="984897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Nominal Lateral Load (40MT) without DMC Piles</a:t>
            </a:r>
            <a:endParaRPr lang="en-IN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2164375"/>
              </p:ext>
            </p:extLst>
          </p:nvPr>
        </p:nvGraphicFramePr>
        <p:xfrm>
          <a:off x="1005625" y="3690205"/>
          <a:ext cx="10515599" cy="2594683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282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9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9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3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82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18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65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669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Case B : Factored Load of 9525 kN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66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Pile top displacement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 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Pile top Reaction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Pile no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X (mm)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Y (mm)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Z (mm)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Pile no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Pu (kN)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Vu (kN)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Mu (kN-m)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BEARING FAILURE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</a:rPr>
                        <a:t>BEARING FAILURE</a:t>
                      </a:r>
                      <a:endParaRPr lang="en-IN" sz="1800" b="1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4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4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3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</a:t>
                      </a:r>
                      <a:endParaRPr lang="en-IN" sz="1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6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</a:t>
                      </a:r>
                      <a:endParaRPr lang="en-IN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3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7958217" y="838554"/>
            <a:ext cx="3235300" cy="134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84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5236487"/>
              </p:ext>
            </p:extLst>
          </p:nvPr>
        </p:nvGraphicFramePr>
        <p:xfrm>
          <a:off x="1031382" y="661629"/>
          <a:ext cx="10520967" cy="28392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3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14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83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83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602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89956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Case A : Unfactored Load of 6350 kN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956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top Displacement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top Reaction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no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X (mm)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Y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Z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no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Vu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Mu (kN-m)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3.81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731.23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3.81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730.94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3.81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731.45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3.81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731.48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3.81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1712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0.11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99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3.81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1711.9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0.11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3244863" y="199964"/>
            <a:ext cx="6932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Without </a:t>
            </a:r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Lateral Load with Additional DMC </a:t>
            </a:r>
            <a:r>
              <a:rPr lang="en-US" sz="2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Pile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7351683"/>
              </p:ext>
            </p:extLst>
          </p:nvPr>
        </p:nvGraphicFramePr>
        <p:xfrm>
          <a:off x="1031382" y="3544287"/>
          <a:ext cx="10520967" cy="28392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3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4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4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1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556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4147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5830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5830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6020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8018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Case B : Factored Load of 9525 kN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18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top displacement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Top Reaction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no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X (mm)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Y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Z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no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Vu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Mu (kN-m)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6.33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0.02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-0.01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1075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0.29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6.36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0.02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-0.01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1052.6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0.41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0.29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0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6.32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0.02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-0.01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1076.2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0.29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6.35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-0.01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1079.2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0.29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0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6.35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-0.01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2624.7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0.8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6.78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01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6.33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-0.01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2617.3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0.8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6.78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465748" y="586846"/>
            <a:ext cx="3711141" cy="3133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54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60698" y="234241"/>
            <a:ext cx="88545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With nominal lateral load (40MT) with Additional DMC Pile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644203"/>
              </p:ext>
            </p:extLst>
          </p:nvPr>
        </p:nvGraphicFramePr>
        <p:xfrm>
          <a:off x="1070019" y="775329"/>
          <a:ext cx="10515600" cy="28392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70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9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2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19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19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320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90202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Case A : Unfactored Load of 6350 </a:t>
                      </a:r>
                      <a:r>
                        <a:rPr lang="en-US" sz="1800" b="1" dirty="0" smtClean="0">
                          <a:effectLst/>
                        </a:rPr>
                        <a:t>kN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02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top Displacement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top Reaction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no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X (mm)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Y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Z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no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Vu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Mu (kN-m)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3.42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3.26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0.02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626.51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23.27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39.91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4.19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3.26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-0.02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839.61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22.69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39.16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3.42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0.02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627.44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22.8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38.65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0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4.19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3.3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-0.02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834.53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22.55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38.76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0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3.8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3.21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1709.8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49.54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73.83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2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3.81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3.35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1711.1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49.65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74.34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295895"/>
              </p:ext>
            </p:extLst>
          </p:nvPr>
        </p:nvGraphicFramePr>
        <p:xfrm>
          <a:off x="1070019" y="3693964"/>
          <a:ext cx="10515600" cy="283921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70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8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2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5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91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7028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19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219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6320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07137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Case B : Factored Load of 9525 </a:t>
                      </a:r>
                      <a:r>
                        <a:rPr lang="en-US" sz="1800" b="1" dirty="0" smtClean="0">
                          <a:effectLst/>
                        </a:rPr>
                        <a:t>kN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137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top displacement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Top Reaction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Pile no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X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Y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Z (mm)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Pile no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Vu (kN)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Mu (kN-m)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5.85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3.86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-0.02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1022.7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15.79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22.99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6.83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3.86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-0.02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1106.7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15.75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23.12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5.85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3.86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-0.02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1024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15.81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23.05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7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6.82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3.86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-0.02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1130.8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15.75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23.13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6.35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3.86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-0.02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2624.1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31.95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23.06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7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6.33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3.86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-0.02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2616.6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31.95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23.04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6770548" y="671106"/>
            <a:ext cx="3235300" cy="134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34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04075" y="656822"/>
            <a:ext cx="10699790" cy="4829577"/>
            <a:chOff x="0" y="0"/>
            <a:chExt cx="9765929" cy="285540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 t="30057" r="30209" b="6533"/>
            <a:stretch/>
          </p:blipFill>
          <p:spPr bwMode="auto">
            <a:xfrm>
              <a:off x="0" y="11875"/>
              <a:ext cx="3272155" cy="2843530"/>
            </a:xfrm>
            <a:prstGeom prst="rect">
              <a:avLst/>
            </a:prstGeom>
            <a:ln w="3175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85" t="16676" r="30555" b="19091"/>
            <a:stretch/>
          </p:blipFill>
          <p:spPr bwMode="auto">
            <a:xfrm>
              <a:off x="3289465" y="0"/>
              <a:ext cx="3233420" cy="2843530"/>
            </a:xfrm>
            <a:prstGeom prst="rect">
              <a:avLst/>
            </a:prstGeom>
            <a:ln w="3175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84" t="16881" r="30787" b="18679"/>
            <a:stretch/>
          </p:blipFill>
          <p:spPr bwMode="auto">
            <a:xfrm>
              <a:off x="6543304" y="0"/>
              <a:ext cx="3222625" cy="2843530"/>
            </a:xfrm>
            <a:prstGeom prst="rect">
              <a:avLst/>
            </a:prstGeom>
            <a:ln w="3175"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6" name="Rectangle 5"/>
          <p:cNvSpPr/>
          <p:nvPr/>
        </p:nvSpPr>
        <p:spPr>
          <a:xfrm>
            <a:off x="474947" y="5685181"/>
            <a:ext cx="116089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ea typeface="Calibri" panose="020F0502020204030204" pitchFamily="34" charset="0"/>
              </a:rPr>
              <a:t>Response of group analysis of pile group (Column C-15) with additional DMC piles</a:t>
            </a:r>
            <a:endParaRPr lang="en-IN" sz="2200" dirty="0"/>
          </a:p>
        </p:txBody>
      </p:sp>
      <p:pic>
        <p:nvPicPr>
          <p:cNvPr id="7" name="Picture 5" descr="Untitled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149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532858" y="695461"/>
          <a:ext cx="11252743" cy="590662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7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70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43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6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709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51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4528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1179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TYPE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PENETRATION (m)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NO.OF PILES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ALLOWABLE LOAD (MT)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TOTAL LOAD (MT)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4489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PRECAST PILE (Based on Driving Records furnished)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&lt; 35 m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1848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6816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35m - 45m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431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110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47410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48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45m - 55m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59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140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8260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448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&gt;55m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275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3575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6816">
                <a:tc gridSpan="2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Total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547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61093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68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DMC PILES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55m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282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240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IN" sz="1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67680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6816">
                <a:tc gridSpan="6"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Grand Total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128773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4489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128773MT&gt;117312MT, Therefore OK</a:t>
                      </a:r>
                      <a:endParaRPr lang="en-IN" sz="2400" b="1" dirty="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44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No Driving Records available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Assumed 55m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29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180*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5220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4489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54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145*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</a:rPr>
                        <a:t>7830</a:t>
                      </a:r>
                      <a:endParaRPr lang="en-IN" sz="18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4489">
                <a:tc grid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</a:rPr>
                        <a:t>*Since Driving Records are not available, not sure if these piles were also installed.</a:t>
                      </a:r>
                      <a:endParaRPr lang="en-IN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131716" y="233796"/>
            <a:ext cx="8055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Total load carrying capacity with additional DMC Piles</a:t>
            </a:r>
            <a:endParaRPr lang="en-I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307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001" y="2505658"/>
            <a:ext cx="11451771" cy="2206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PLAXIS ANALYSIS</a:t>
            </a:r>
          </a:p>
        </p:txBody>
      </p:sp>
      <p:pic>
        <p:nvPicPr>
          <p:cNvPr id="4" name="Picture 5" descr="Untitled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6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32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828" y="290286"/>
            <a:ext cx="9144000" cy="6567714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 rot="21000000">
            <a:off x="8139033" y="3665266"/>
            <a:ext cx="930284" cy="17975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5" name="Picture 5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2948" y="1697"/>
            <a:ext cx="7747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60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23527</TotalTime>
  <Words>4456</Words>
  <Application>Microsoft Office PowerPoint</Application>
  <PresentationFormat>Widescreen</PresentationFormat>
  <Paragraphs>2094</Paragraphs>
  <Slides>110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110</vt:i4>
      </vt:variant>
    </vt:vector>
  </HeadingPairs>
  <TitlesOfParts>
    <vt:vector size="120" baseType="lpstr">
      <vt:lpstr>Arial</vt:lpstr>
      <vt:lpstr>Arial Black</vt:lpstr>
      <vt:lpstr>Calibri</vt:lpstr>
      <vt:lpstr>Calibri Light</vt:lpstr>
      <vt:lpstr>Cambria Math</vt:lpstr>
      <vt:lpstr>CG Times (W1)</vt:lpstr>
      <vt:lpstr>Tahoma</vt:lpstr>
      <vt:lpstr>Times New Roman</vt:lpstr>
      <vt:lpstr>1_Office Theme</vt:lpstr>
      <vt:lpstr>2_Office Theme</vt:lpstr>
      <vt:lpstr>Sarathy Geotech &amp; Engineering Services Pvt Ltd (An ISO 9001:2008  and OHSAS 18001:2007 Certified)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 owners, engineers and contractors have a whole arsenal of modern technology and tools available to them to assist in providing efficient and economical deep foundation solutions</vt:lpstr>
      <vt:lpstr>DYNAMIC  PILE LOAD TEST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INTEGRATED INTENSIVE SITE INVESTIGATION FOR TALL STRUCTURES</vt:lpstr>
      <vt:lpstr>INTEGRATED INTENSIVE ? SITE INVESTIGATION FOR TALL STRUCTURES</vt:lpstr>
      <vt:lpstr>PowerPoint Presentation</vt:lpstr>
      <vt:lpstr>PowerPoint Presentation</vt:lpstr>
      <vt:lpstr>PowerPoint Presentation</vt:lpstr>
      <vt:lpstr>PowerPoint Presentation</vt:lpstr>
      <vt:lpstr>IS - Method</vt:lpstr>
      <vt:lpstr>PowerPoint Presentation</vt:lpstr>
      <vt:lpstr>STRUCTURAL CAPACITY</vt:lpstr>
      <vt:lpstr>PowerPoint Presentation</vt:lpstr>
      <vt:lpstr>PILE POSITIONS</vt:lpstr>
      <vt:lpstr>PILE POSITIONS</vt:lpstr>
      <vt:lpstr>PowerPoint Presentation</vt:lpstr>
      <vt:lpstr>PILE POSITIONS</vt:lpstr>
      <vt:lpstr>PILE POSITIONS</vt:lpstr>
      <vt:lpstr>PowerPoint Presentation</vt:lpstr>
      <vt:lpstr>PowerPoint Presentation</vt:lpstr>
      <vt:lpstr>CHARITY HOSPITAL AT NEW ORLEANS  TERZAGHI AND PECK ( 1967 )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Penetration (m)</vt:lpstr>
      <vt:lpstr>Penetration (m)</vt:lpstr>
      <vt:lpstr>Penetration (m)</vt:lpstr>
      <vt:lpstr>Penetration (m)</vt:lpstr>
      <vt:lpstr>PowerPoint Presentation</vt:lpstr>
      <vt:lpstr>Penetration (m)</vt:lpstr>
      <vt:lpstr>Penetration (m)</vt:lpstr>
      <vt:lpstr>Penetration (m)</vt:lpstr>
      <vt:lpstr>Penetration, 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CONCLUSIONS </vt:lpstr>
      <vt:lpstr>SUMMARY AND CONCLUSIONS </vt:lpstr>
      <vt:lpstr>SUMMARY AND CONCLUSIONS </vt:lpstr>
      <vt:lpstr>SUMMARY AND CONCLUSIONS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arun.talkad</dc:creator>
  <cp:lastModifiedBy>parthasarathy.cr</cp:lastModifiedBy>
  <cp:revision>836</cp:revision>
  <cp:lastPrinted>2016-01-06T08:17:10Z</cp:lastPrinted>
  <dcterms:created xsi:type="dcterms:W3CDTF">2015-08-11T09:01:30Z</dcterms:created>
  <dcterms:modified xsi:type="dcterms:W3CDTF">2018-09-20T03:24:27Z</dcterms:modified>
</cp:coreProperties>
</file>